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2" r:id="rId1"/>
  </p:sldMasterIdLst>
  <p:notesMasterIdLst>
    <p:notesMasterId r:id="rId27"/>
  </p:notesMasterIdLst>
  <p:sldIdLst>
    <p:sldId id="256" r:id="rId2"/>
    <p:sldId id="258" r:id="rId3"/>
    <p:sldId id="257" r:id="rId4"/>
    <p:sldId id="312" r:id="rId5"/>
    <p:sldId id="310" r:id="rId6"/>
    <p:sldId id="296" r:id="rId7"/>
    <p:sldId id="318" r:id="rId8"/>
    <p:sldId id="313" r:id="rId9"/>
    <p:sldId id="297" r:id="rId10"/>
    <p:sldId id="274" r:id="rId11"/>
    <p:sldId id="298" r:id="rId12"/>
    <p:sldId id="299" r:id="rId13"/>
    <p:sldId id="300" r:id="rId14"/>
    <p:sldId id="301" r:id="rId15"/>
    <p:sldId id="303" r:id="rId16"/>
    <p:sldId id="302" r:id="rId17"/>
    <p:sldId id="304" r:id="rId18"/>
    <p:sldId id="305" r:id="rId19"/>
    <p:sldId id="311" r:id="rId20"/>
    <p:sldId id="314" r:id="rId21"/>
    <p:sldId id="315" r:id="rId22"/>
    <p:sldId id="316" r:id="rId23"/>
    <p:sldId id="317" r:id="rId24"/>
    <p:sldId id="273" r:id="rId25"/>
    <p:sldId id="309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D1B6"/>
    <a:srgbClr val="FFFFFF"/>
    <a:srgbClr val="5B9BD5"/>
    <a:srgbClr val="95B0C9"/>
    <a:srgbClr val="D1BCD2"/>
    <a:srgbClr val="C7E8AC"/>
    <a:srgbClr val="C1E4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E70E3E2-9D40-4D26-AB38-B19EAD5581E3}">
  <a:tblStyle styleId="{9E70E3E2-9D40-4D26-AB38-B19EAD5581E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9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סבטלנה בונימוביץ/Svetlana Bunimovich" userId="37b05a3d-61d6-4794-b130-dcbf3bf5b55f" providerId="ADAL" clId="{31BFDA1A-B9CB-4E08-A47F-2646EEBFB25D}"/>
    <pc:docChg chg="custSel modSld">
      <pc:chgData name="סבטלנה בונימוביץ/Svetlana Bunimovich" userId="37b05a3d-61d6-4794-b130-dcbf3bf5b55f" providerId="ADAL" clId="{31BFDA1A-B9CB-4E08-A47F-2646EEBFB25D}" dt="2022-08-24T11:37:34.870" v="43" actId="20577"/>
      <pc:docMkLst>
        <pc:docMk/>
      </pc:docMkLst>
      <pc:sldChg chg="modSp mod">
        <pc:chgData name="סבטלנה בונימוביץ/Svetlana Bunimovich" userId="37b05a3d-61d6-4794-b130-dcbf3bf5b55f" providerId="ADAL" clId="{31BFDA1A-B9CB-4E08-A47F-2646EEBFB25D}" dt="2022-08-24T11:37:34.870" v="43" actId="20577"/>
        <pc:sldMkLst>
          <pc:docMk/>
          <pc:sldMk cId="1553427009" sldId="313"/>
        </pc:sldMkLst>
        <pc:spChg chg="mod">
          <ac:chgData name="סבטלנה בונימוביץ/Svetlana Bunimovich" userId="37b05a3d-61d6-4794-b130-dcbf3bf5b55f" providerId="ADAL" clId="{31BFDA1A-B9CB-4E08-A47F-2646EEBFB25D}" dt="2022-08-24T11:37:34.870" v="43" actId="20577"/>
          <ac:spMkLst>
            <pc:docMk/>
            <pc:sldMk cId="1553427009" sldId="313"/>
            <ac:spMk id="7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cdeb4c020_0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" name="Google Shape;83;gfcdeb4c020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9941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cdeb4c020_0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" name="Google Shape;83;gfcdeb4c020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4187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cdeb4c020_0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" name="Google Shape;83;gfcdeb4c020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998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cdeb4c020_0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" name="Google Shape;83;gfcdeb4c020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7218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cdeb4c020_0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" name="Google Shape;83;gfcdeb4c020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24670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cdeb4c020_0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" name="Google Shape;83;gfcdeb4c020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2170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cdeb4c020_0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" name="Google Shape;83;gfcdeb4c020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37690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cdeb4c020_0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" name="Google Shape;83;gfcdeb4c020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20640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cdeb4c020_0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" name="Google Shape;83;gfcdeb4c020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77996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cdeb4c020_0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" name="Google Shape;83;gfcdeb4c020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4472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fcdeb4c020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gfcdeb4c02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cdeb4c020_0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" name="Google Shape;83;gfcdeb4c020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15738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cdeb4c020_0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" name="Google Shape;83;gfcdeb4c020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3632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cdeb4c020_0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" name="Google Shape;83;gfcdeb4c020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01869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cdeb4c020_0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" name="Google Shape;83;gfcdeb4c020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86773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cdeb4c020_0_2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fcdeb4c020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cdeb4c020_0_2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fcdeb4c020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4973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fcdeb4c020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gfcdeb4c020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fcdeb4c020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gfcdeb4c02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8256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fcdeb4c020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gfcdeb4c02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3879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fcdeb4c020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לכתוב יותר פשוט ולהכניס סימפטומים</a:t>
            </a:r>
            <a:endParaRPr dirty="0"/>
          </a:p>
        </p:txBody>
      </p:sp>
      <p:sp>
        <p:nvSpPr>
          <p:cNvPr id="76" name="Google Shape;76;gfcdeb4c02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7599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fcdeb4c020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gfcdeb4c02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4816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fcdeb4c020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gfcdeb4c02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3202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fcdeb4c020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gfcdeb4c02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1676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banner">
  <p:cSld name="Large bann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title"/>
          </p:nvPr>
        </p:nvSpPr>
        <p:spPr>
          <a:xfrm>
            <a:off x="628650" y="1524463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body" idx="1"/>
          </p:nvPr>
        </p:nvSpPr>
        <p:spPr>
          <a:xfrm>
            <a:off x="628650" y="2606039"/>
            <a:ext cx="7886700" cy="202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6" name="Google Shape;16;p2"/>
          <p:cNvGrpSpPr/>
          <p:nvPr/>
        </p:nvGrpSpPr>
        <p:grpSpPr>
          <a:xfrm>
            <a:off x="0" y="0"/>
            <a:ext cx="9144000" cy="1235075"/>
            <a:chOff x="0" y="-66259"/>
            <a:chExt cx="9144000" cy="1235075"/>
          </a:xfrm>
        </p:grpSpPr>
        <p:sp>
          <p:nvSpPr>
            <p:cNvPr id="17" name="Google Shape;17;p2"/>
            <p:cNvSpPr/>
            <p:nvPr/>
          </p:nvSpPr>
          <p:spPr>
            <a:xfrm>
              <a:off x="0" y="-66259"/>
              <a:ext cx="9144000" cy="1235075"/>
            </a:xfrm>
            <a:custGeom>
              <a:avLst/>
              <a:gdLst/>
              <a:ahLst/>
              <a:cxnLst/>
              <a:rect l="l" t="t" r="r" b="b"/>
              <a:pathLst>
                <a:path w="1123" h="151" extrusionOk="0">
                  <a:moveTo>
                    <a:pt x="0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844" y="151"/>
                    <a:pt x="844" y="151"/>
                    <a:pt x="844" y="151"/>
                  </a:cubicBezTo>
                  <a:cubicBezTo>
                    <a:pt x="843" y="150"/>
                    <a:pt x="842" y="149"/>
                    <a:pt x="841" y="148"/>
                  </a:cubicBezTo>
                  <a:cubicBezTo>
                    <a:pt x="833" y="140"/>
                    <a:pt x="833" y="131"/>
                    <a:pt x="832" y="122"/>
                  </a:cubicBezTo>
                  <a:cubicBezTo>
                    <a:pt x="832" y="72"/>
                    <a:pt x="832" y="72"/>
                    <a:pt x="832" y="72"/>
                  </a:cubicBezTo>
                  <a:cubicBezTo>
                    <a:pt x="859" y="72"/>
                    <a:pt x="859" y="72"/>
                    <a:pt x="859" y="72"/>
                  </a:cubicBezTo>
                  <a:cubicBezTo>
                    <a:pt x="859" y="124"/>
                    <a:pt x="859" y="124"/>
                    <a:pt x="859" y="124"/>
                  </a:cubicBezTo>
                  <a:cubicBezTo>
                    <a:pt x="859" y="128"/>
                    <a:pt x="860" y="132"/>
                    <a:pt x="863" y="135"/>
                  </a:cubicBezTo>
                  <a:cubicBezTo>
                    <a:pt x="865" y="137"/>
                    <a:pt x="868" y="138"/>
                    <a:pt x="871" y="138"/>
                  </a:cubicBezTo>
                  <a:cubicBezTo>
                    <a:pt x="875" y="138"/>
                    <a:pt x="878" y="136"/>
                    <a:pt x="880" y="135"/>
                  </a:cubicBezTo>
                  <a:cubicBezTo>
                    <a:pt x="883" y="132"/>
                    <a:pt x="883" y="128"/>
                    <a:pt x="883" y="124"/>
                  </a:cubicBezTo>
                  <a:cubicBezTo>
                    <a:pt x="883" y="72"/>
                    <a:pt x="883" y="72"/>
                    <a:pt x="883" y="72"/>
                  </a:cubicBezTo>
                  <a:cubicBezTo>
                    <a:pt x="910" y="72"/>
                    <a:pt x="910" y="72"/>
                    <a:pt x="910" y="72"/>
                  </a:cubicBezTo>
                  <a:cubicBezTo>
                    <a:pt x="910" y="117"/>
                    <a:pt x="910" y="117"/>
                    <a:pt x="910" y="117"/>
                  </a:cubicBezTo>
                  <a:cubicBezTo>
                    <a:pt x="910" y="126"/>
                    <a:pt x="910" y="139"/>
                    <a:pt x="900" y="148"/>
                  </a:cubicBezTo>
                  <a:cubicBezTo>
                    <a:pt x="899" y="149"/>
                    <a:pt x="898" y="150"/>
                    <a:pt x="897" y="151"/>
                  </a:cubicBezTo>
                  <a:cubicBezTo>
                    <a:pt x="937" y="151"/>
                    <a:pt x="937" y="151"/>
                    <a:pt x="937" y="151"/>
                  </a:cubicBezTo>
                  <a:cubicBezTo>
                    <a:pt x="925" y="142"/>
                    <a:pt x="920" y="128"/>
                    <a:pt x="920" y="114"/>
                  </a:cubicBezTo>
                  <a:cubicBezTo>
                    <a:pt x="920" y="92"/>
                    <a:pt x="935" y="69"/>
                    <a:pt x="964" y="69"/>
                  </a:cubicBezTo>
                  <a:cubicBezTo>
                    <a:pt x="976" y="69"/>
                    <a:pt x="989" y="73"/>
                    <a:pt x="998" y="82"/>
                  </a:cubicBezTo>
                  <a:cubicBezTo>
                    <a:pt x="1001" y="86"/>
                    <a:pt x="1003" y="89"/>
                    <a:pt x="1005" y="92"/>
                  </a:cubicBezTo>
                  <a:cubicBezTo>
                    <a:pt x="982" y="103"/>
                    <a:pt x="982" y="103"/>
                    <a:pt x="982" y="103"/>
                  </a:cubicBezTo>
                  <a:cubicBezTo>
                    <a:pt x="980" y="98"/>
                    <a:pt x="976" y="89"/>
                    <a:pt x="965" y="89"/>
                  </a:cubicBezTo>
                  <a:cubicBezTo>
                    <a:pt x="959" y="89"/>
                    <a:pt x="955" y="92"/>
                    <a:pt x="953" y="94"/>
                  </a:cubicBezTo>
                  <a:cubicBezTo>
                    <a:pt x="947" y="100"/>
                    <a:pt x="947" y="109"/>
                    <a:pt x="947" y="113"/>
                  </a:cubicBezTo>
                  <a:cubicBezTo>
                    <a:pt x="947" y="125"/>
                    <a:pt x="952" y="137"/>
                    <a:pt x="965" y="137"/>
                  </a:cubicBezTo>
                  <a:cubicBezTo>
                    <a:pt x="977" y="137"/>
                    <a:pt x="981" y="126"/>
                    <a:pt x="982" y="123"/>
                  </a:cubicBezTo>
                  <a:cubicBezTo>
                    <a:pt x="1005" y="134"/>
                    <a:pt x="1005" y="134"/>
                    <a:pt x="1005" y="134"/>
                  </a:cubicBezTo>
                  <a:cubicBezTo>
                    <a:pt x="1003" y="138"/>
                    <a:pt x="1001" y="142"/>
                    <a:pt x="997" y="146"/>
                  </a:cubicBezTo>
                  <a:cubicBezTo>
                    <a:pt x="995" y="148"/>
                    <a:pt x="993" y="150"/>
                    <a:pt x="991" y="151"/>
                  </a:cubicBezTo>
                  <a:cubicBezTo>
                    <a:pt x="1016" y="151"/>
                    <a:pt x="1016" y="151"/>
                    <a:pt x="1016" y="151"/>
                  </a:cubicBezTo>
                  <a:cubicBezTo>
                    <a:pt x="1016" y="72"/>
                    <a:pt x="1016" y="72"/>
                    <a:pt x="1016" y="72"/>
                  </a:cubicBezTo>
                  <a:cubicBezTo>
                    <a:pt x="1042" y="72"/>
                    <a:pt x="1042" y="72"/>
                    <a:pt x="1042" y="72"/>
                  </a:cubicBezTo>
                  <a:cubicBezTo>
                    <a:pt x="1042" y="134"/>
                    <a:pt x="1042" y="134"/>
                    <a:pt x="1042" y="134"/>
                  </a:cubicBezTo>
                  <a:cubicBezTo>
                    <a:pt x="1077" y="134"/>
                    <a:pt x="1077" y="134"/>
                    <a:pt x="1077" y="134"/>
                  </a:cubicBezTo>
                  <a:cubicBezTo>
                    <a:pt x="1077" y="151"/>
                    <a:pt x="1077" y="151"/>
                    <a:pt x="1077" y="151"/>
                  </a:cubicBezTo>
                  <a:cubicBezTo>
                    <a:pt x="1123" y="151"/>
                    <a:pt x="1123" y="151"/>
                    <a:pt x="1123" y="151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8" name="Google Shape;18;p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6420182" y="514785"/>
              <a:ext cx="257986" cy="3031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" name="Google Shape;19;p2"/>
          <p:cNvSpPr txBox="1">
            <a:spLocks noGrp="1"/>
          </p:cNvSpPr>
          <p:nvPr>
            <p:ph type="body" idx="2"/>
          </p:nvPr>
        </p:nvSpPr>
        <p:spPr>
          <a:xfrm>
            <a:off x="287999" y="288000"/>
            <a:ext cx="5488958" cy="293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in banner">
  <p:cSld name="Thin bann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887391" y="994718"/>
            <a:ext cx="4629150" cy="3745062"/>
          </a:xfrm>
          <a:prstGeom prst="rect">
            <a:avLst/>
          </a:prstGeom>
          <a:noFill/>
          <a:ln>
            <a:noFill/>
          </a:ln>
        </p:spPr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629841" y="994718"/>
            <a:ext cx="2949178" cy="374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0" y="-1588"/>
            <a:ext cx="9144000" cy="741363"/>
            <a:chOff x="0" y="-1588"/>
            <a:chExt cx="9144000" cy="741363"/>
          </a:xfrm>
        </p:grpSpPr>
        <p:sp>
          <p:nvSpPr>
            <p:cNvPr id="25" name="Google Shape;25;p3"/>
            <p:cNvSpPr/>
            <p:nvPr/>
          </p:nvSpPr>
          <p:spPr>
            <a:xfrm>
              <a:off x="0" y="-1588"/>
              <a:ext cx="9144000" cy="741363"/>
            </a:xfrm>
            <a:custGeom>
              <a:avLst/>
              <a:gdLst/>
              <a:ahLst/>
              <a:cxnLst/>
              <a:rect l="l" t="t" r="r" b="b"/>
              <a:pathLst>
                <a:path w="1123" h="90" extrusionOk="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6" name="Google Shape;26;p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" name="Google Shape;27;p3"/>
          <p:cNvSpPr txBox="1">
            <a:spLocks noGrp="1"/>
          </p:cNvSpPr>
          <p:nvPr>
            <p:ph type="body" idx="3"/>
          </p:nvPr>
        </p:nvSpPr>
        <p:spPr>
          <a:xfrm>
            <a:off x="216000" y="216000"/>
            <a:ext cx="5488958" cy="293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7F7F7F"/>
                </a:solidFill>
              </a:defRPr>
            </a:lvl1pPr>
            <a:lvl2pPr lvl="1">
              <a:buNone/>
              <a:defRPr>
                <a:solidFill>
                  <a:srgbClr val="7F7F7F"/>
                </a:solidFill>
              </a:defRPr>
            </a:lvl2pPr>
            <a:lvl3pPr lvl="2">
              <a:buNone/>
              <a:defRPr>
                <a:solidFill>
                  <a:srgbClr val="7F7F7F"/>
                </a:solidFill>
              </a:defRPr>
            </a:lvl3pPr>
            <a:lvl4pPr lvl="3">
              <a:buNone/>
              <a:defRPr>
                <a:solidFill>
                  <a:srgbClr val="7F7F7F"/>
                </a:solidFill>
              </a:defRPr>
            </a:lvl4pPr>
            <a:lvl5pPr lvl="4">
              <a:buNone/>
              <a:defRPr>
                <a:solidFill>
                  <a:srgbClr val="7F7F7F"/>
                </a:solidFill>
              </a:defRPr>
            </a:lvl5pPr>
            <a:lvl6pPr lvl="5">
              <a:buNone/>
              <a:defRPr>
                <a:solidFill>
                  <a:srgbClr val="7F7F7F"/>
                </a:solidFill>
              </a:defRPr>
            </a:lvl6pPr>
            <a:lvl7pPr lvl="6">
              <a:buNone/>
              <a:defRPr>
                <a:solidFill>
                  <a:srgbClr val="7F7F7F"/>
                </a:solidFill>
              </a:defRPr>
            </a:lvl7pPr>
            <a:lvl8pPr lvl="7">
              <a:buNone/>
              <a:defRPr>
                <a:solidFill>
                  <a:srgbClr val="7F7F7F"/>
                </a:solidFill>
              </a:defRPr>
            </a:lvl8pPr>
            <a:lvl9pPr lvl="8">
              <a:buNone/>
              <a:defRPr>
                <a:solidFill>
                  <a:srgbClr val="7F7F7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 banner">
  <p:cSld name="No banner">
    <p:bg>
      <p:bgPr>
        <a:solidFill>
          <a:srgbClr val="7F7F7F">
            <a:alpha val="9803"/>
          </a:srgbClr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628649" y="519484"/>
            <a:ext cx="7886700" cy="678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628650" y="1384631"/>
            <a:ext cx="3886200" cy="3248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2"/>
          </p:nvPr>
        </p:nvSpPr>
        <p:spPr>
          <a:xfrm>
            <a:off x="4629150" y="1384630"/>
            <a:ext cx="3886200" cy="324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-1" y="1"/>
            <a:ext cx="9144001" cy="33315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ireframe banner">
  <p:cSld name="Wireframe banner">
    <p:bg>
      <p:bgPr>
        <a:solidFill>
          <a:srgbClr val="7F7F7F">
            <a:alpha val="9803"/>
          </a:srgbClr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628650" y="1038713"/>
            <a:ext cx="7886700" cy="678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628650" y="2012185"/>
            <a:ext cx="3886200" cy="2620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29150" y="2012185"/>
            <a:ext cx="3886200" cy="2620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9" name="Google Shape;39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34658"/>
            <a:ext cx="9144000" cy="40939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"/>
          <p:cNvSpPr txBox="1">
            <a:spLocks noGrp="1"/>
          </p:cNvSpPr>
          <p:nvPr>
            <p:ph type="body" idx="3"/>
          </p:nvPr>
        </p:nvSpPr>
        <p:spPr>
          <a:xfrm>
            <a:off x="216000" y="216000"/>
            <a:ext cx="5488958" cy="293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628650" y="1500742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165187" y="165584"/>
            <a:ext cx="3216840" cy="70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water&#10;&#10;Description automatically generated">
            <a:extLst>
              <a:ext uri="{FF2B5EF4-FFF2-40B4-BE49-F238E27FC236}">
                <a16:creationId xmlns:a16="http://schemas.microsoft.com/office/drawing/2014/main" id="{2350DE0D-F770-9741-A408-DA2CDF1F2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940683"/>
            <a:ext cx="9143924" cy="6095259"/>
          </a:xfrm>
          <a:prstGeom prst="rect">
            <a:avLst/>
          </a:prstGeom>
        </p:spPr>
      </p:pic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1"/>
          </p:nvPr>
        </p:nvSpPr>
        <p:spPr>
          <a:xfrm>
            <a:off x="233795" y="0"/>
            <a:ext cx="8743949" cy="4807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100"/>
              <a:buNone/>
            </a:pPr>
            <a:r>
              <a:rPr lang="en-US" sz="3900" b="0" dirty="0">
                <a:solidFill>
                  <a:schemeClr val="bg1"/>
                </a:solidFill>
              </a:rPr>
              <a:t>Mathematical Model for BCG-based Treatment Of Type 1 Diabetes</a:t>
            </a:r>
            <a:r>
              <a:rPr lang="en-US" sz="1700" dirty="0">
                <a:solidFill>
                  <a:schemeClr val="bg1"/>
                </a:solidFill>
              </a:rPr>
              <a:t> </a:t>
            </a:r>
            <a:r>
              <a:rPr lang="en-US" sz="2200" dirty="0">
                <a:solidFill>
                  <a:schemeClr val="bg1"/>
                </a:solidFill>
              </a:rPr>
              <a:t> </a:t>
            </a:r>
            <a:r>
              <a:rPr lang="en-US" sz="1600" dirty="0">
                <a:solidFill>
                  <a:schemeClr val="bg1"/>
                </a:solidFill>
              </a:rPr>
              <a:t> </a:t>
            </a:r>
            <a:r>
              <a:rPr lang="en-US" sz="1800" dirty="0">
                <a:solidFill>
                  <a:schemeClr val="bg1"/>
                </a:solidFill>
              </a:rPr>
              <a:t> </a:t>
            </a:r>
            <a:r>
              <a:rPr lang="en-US" sz="1600" dirty="0">
                <a:solidFill>
                  <a:schemeClr val="bg1"/>
                </a:solidFill>
              </a:rPr>
              <a:t>                                    </a:t>
            </a:r>
          </a:p>
          <a:p>
            <a:pPr marL="0" indent="0">
              <a:spcBef>
                <a:spcPts val="0"/>
              </a:spcBef>
              <a:buSzPts val="1100"/>
              <a:buNone/>
            </a:pPr>
            <a:endParaRPr lang="en-US" sz="1600" dirty="0">
              <a:solidFill>
                <a:srgbClr val="D9D9D9"/>
              </a:solidFill>
            </a:endParaRPr>
          </a:p>
          <a:p>
            <a:pPr marL="0" indent="0">
              <a:spcBef>
                <a:spcPts val="0"/>
              </a:spcBef>
              <a:buSzPts val="1100"/>
              <a:buNone/>
            </a:pPr>
            <a:endParaRPr lang="en-US" sz="1600" dirty="0">
              <a:solidFill>
                <a:srgbClr val="D9D9D9"/>
              </a:solidFill>
            </a:endParaRPr>
          </a:p>
          <a:p>
            <a:pPr marL="0" indent="0">
              <a:spcBef>
                <a:spcPts val="0"/>
              </a:spcBef>
              <a:buSzPts val="1100"/>
              <a:buNone/>
            </a:pPr>
            <a:endParaRPr sz="1600" dirty="0">
              <a:solidFill>
                <a:srgbClr val="D9D9D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400" b="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400" b="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400" b="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400" b="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400" b="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400" b="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n-US" sz="1400" b="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n-US" sz="1400" b="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n-US" sz="1400" b="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n-US" sz="1400" b="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n-US" sz="1400" b="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400" b="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400" b="0" dirty="0">
              <a:solidFill>
                <a:schemeClr val="lt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1100"/>
              <a:buNone/>
            </a:pPr>
            <a:r>
              <a:rPr lang="en-US" sz="1400" b="0" dirty="0">
                <a:solidFill>
                  <a:schemeClr val="lt1"/>
                </a:solidFill>
              </a:rPr>
              <a:t>                                       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1100"/>
              <a:buNone/>
            </a:pPr>
            <a:r>
              <a:rPr lang="en-US" sz="1400" b="0" dirty="0">
                <a:solidFill>
                  <a:schemeClr val="lt1"/>
                </a:solidFill>
              </a:rPr>
              <a:t>Presented by Dr. Teddy Lazebnik @ University College London                                                                19.09.2022</a:t>
            </a:r>
            <a:endParaRPr sz="1400" b="0" dirty="0">
              <a:solidFill>
                <a:schemeClr val="lt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D27B87-38FB-538A-B7CF-4984952AF48F}"/>
              </a:ext>
            </a:extLst>
          </p:cNvPr>
          <p:cNvSpPr/>
          <p:nvPr/>
        </p:nvSpPr>
        <p:spPr>
          <a:xfrm>
            <a:off x="3456709" y="2265219"/>
            <a:ext cx="658091" cy="845126"/>
          </a:xfrm>
          <a:prstGeom prst="rect">
            <a:avLst/>
          </a:prstGeom>
          <a:solidFill>
            <a:srgbClr val="E7D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 txBox="1">
            <a:spLocks noGrp="1"/>
          </p:cNvSpPr>
          <p:nvPr>
            <p:ph type="body" idx="3"/>
          </p:nvPr>
        </p:nvSpPr>
        <p:spPr>
          <a:xfrm>
            <a:off x="216000" y="216000"/>
            <a:ext cx="6156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200" dirty="0"/>
              <a:t>Model Definition – introduction</a:t>
            </a:r>
            <a:endParaRPr sz="2200" dirty="0"/>
          </a:p>
        </p:txBody>
      </p:sp>
      <p:sp>
        <p:nvSpPr>
          <p:cNvPr id="87" name="Google Shape;87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" name="Google Shape;78;p8">
            <a:extLst>
              <a:ext uri="{FF2B5EF4-FFF2-40B4-BE49-F238E27FC236}">
                <a16:creationId xmlns:a16="http://schemas.microsoft.com/office/drawing/2014/main" id="{2E8AB18D-BA85-B75B-83CD-8854EAF1BF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1782" y="994725"/>
            <a:ext cx="8227593" cy="3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</a:pPr>
            <a:r>
              <a:rPr lang="en-US" sz="1600" dirty="0">
                <a:solidFill>
                  <a:schemeClr val="dk1"/>
                </a:solidFill>
              </a:rPr>
              <a:t>We are looking on the cell-level interaction between different cells related to the insulin-BCG-immune system. Namely:</a:t>
            </a:r>
            <a:endParaRPr lang="en-US" sz="1600" b="0" dirty="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</a:pPr>
            <a:endParaRPr sz="1600" b="0" dirty="0">
              <a:solidFill>
                <a:schemeClr val="dk1"/>
              </a:solidFill>
            </a:endParaRPr>
          </a:p>
          <a:p>
            <a:pPr lvl="0" indent="-330200">
              <a:spcBef>
                <a:spcPts val="0"/>
              </a:spcBef>
              <a:buClr>
                <a:schemeClr val="dk1"/>
              </a:buClr>
              <a:buSzPts val="1600"/>
              <a:buChar char="●"/>
            </a:pPr>
            <a:r>
              <a:rPr lang="en-US" sz="1600" dirty="0">
                <a:solidFill>
                  <a:schemeClr val="dk1"/>
                </a:solidFill>
              </a:rPr>
              <a:t>B – </a:t>
            </a:r>
            <a:r>
              <a:rPr lang="en-US" sz="1600" b="0" dirty="0">
                <a:solidFill>
                  <a:schemeClr val="dk1"/>
                </a:solidFill>
              </a:rPr>
              <a:t>BCG-cells </a:t>
            </a:r>
            <a:br>
              <a:rPr lang="en-US" sz="1600" b="0" dirty="0">
                <a:solidFill>
                  <a:schemeClr val="dk1"/>
                </a:solidFill>
              </a:rPr>
            </a:br>
            <a:endParaRPr lang="en-US" sz="1600" b="0" dirty="0">
              <a:solidFill>
                <a:schemeClr val="dk1"/>
              </a:solidFill>
            </a:endParaRPr>
          </a:p>
          <a:p>
            <a:pPr lvl="0" indent="-330200">
              <a:spcBef>
                <a:spcPts val="0"/>
              </a:spcBef>
              <a:buClr>
                <a:schemeClr val="dk1"/>
              </a:buClr>
              <a:buSzPts val="1600"/>
              <a:buChar char="●"/>
            </a:pPr>
            <a:r>
              <a:rPr lang="en-US" sz="1600" dirty="0">
                <a:solidFill>
                  <a:schemeClr val="dk1"/>
                </a:solidFill>
              </a:rPr>
              <a:t>M_R </a:t>
            </a:r>
            <a:r>
              <a:rPr lang="en-US" sz="1600" b="0" dirty="0">
                <a:solidFill>
                  <a:schemeClr val="dk1"/>
                </a:solidFill>
              </a:rPr>
              <a:t>– Resting macrophages </a:t>
            </a:r>
            <a:br>
              <a:rPr lang="en-US" sz="1600" b="0" dirty="0">
                <a:solidFill>
                  <a:schemeClr val="dk1"/>
                </a:solidFill>
              </a:rPr>
            </a:br>
            <a:endParaRPr lang="en-US" sz="1600" b="0" dirty="0">
              <a:solidFill>
                <a:schemeClr val="dk1"/>
              </a:solidFill>
            </a:endParaRPr>
          </a:p>
          <a:p>
            <a:pPr lvl="0" indent="-330200">
              <a:spcBef>
                <a:spcPts val="0"/>
              </a:spcBef>
              <a:buClr>
                <a:schemeClr val="dk1"/>
              </a:buClr>
              <a:buSzPts val="1600"/>
              <a:buChar char="●"/>
            </a:pPr>
            <a:r>
              <a:rPr lang="en-US" sz="1600" dirty="0">
                <a:solidFill>
                  <a:schemeClr val="dk1"/>
                </a:solidFill>
              </a:rPr>
              <a:t>M_A </a:t>
            </a:r>
            <a:r>
              <a:rPr lang="en-US" sz="1600" b="0" dirty="0">
                <a:solidFill>
                  <a:schemeClr val="dk1"/>
                </a:solidFill>
              </a:rPr>
              <a:t>– Active macrophages </a:t>
            </a:r>
            <a:br>
              <a:rPr lang="en-US" sz="1600" b="0" dirty="0">
                <a:solidFill>
                  <a:schemeClr val="dk1"/>
                </a:solidFill>
              </a:rPr>
            </a:br>
            <a:endParaRPr lang="en-US" sz="1600" b="0" dirty="0">
              <a:solidFill>
                <a:schemeClr val="dk1"/>
              </a:solidFill>
            </a:endParaRPr>
          </a:p>
          <a:p>
            <a:pPr lvl="0" indent="-330200">
              <a:spcBef>
                <a:spcPts val="0"/>
              </a:spcBef>
              <a:buClr>
                <a:schemeClr val="dk1"/>
              </a:buClr>
              <a:buSzPts val="1600"/>
              <a:buChar char="●"/>
            </a:pPr>
            <a:r>
              <a:rPr lang="en-US" sz="1600" dirty="0">
                <a:solidFill>
                  <a:schemeClr val="dk1"/>
                </a:solidFill>
              </a:rPr>
              <a:t>D </a:t>
            </a:r>
            <a:r>
              <a:rPr lang="en-US" sz="1600" b="0" dirty="0">
                <a:solidFill>
                  <a:schemeClr val="dk1"/>
                </a:solidFill>
              </a:rPr>
              <a:t>– Dendritic cells</a:t>
            </a:r>
            <a:br>
              <a:rPr lang="en-US" sz="1600" b="0" dirty="0">
                <a:solidFill>
                  <a:schemeClr val="dk1"/>
                </a:solidFill>
              </a:rPr>
            </a:br>
            <a:endParaRPr lang="en-US" sz="1600" b="0" dirty="0">
              <a:solidFill>
                <a:schemeClr val="dk1"/>
              </a:solidFill>
            </a:endParaRPr>
          </a:p>
          <a:p>
            <a:pPr lvl="0" indent="-330200">
              <a:spcBef>
                <a:spcPts val="0"/>
              </a:spcBef>
              <a:buClr>
                <a:schemeClr val="dk1"/>
              </a:buClr>
              <a:buSzPts val="1600"/>
              <a:buChar char="●"/>
            </a:pPr>
            <a:r>
              <a:rPr lang="en-US" sz="1600" dirty="0">
                <a:solidFill>
                  <a:schemeClr val="dk1"/>
                </a:solidFill>
              </a:rPr>
              <a:t>T </a:t>
            </a:r>
            <a:r>
              <a:rPr lang="en-US" sz="1600" b="0" dirty="0">
                <a:solidFill>
                  <a:schemeClr val="dk1"/>
                </a:solidFill>
              </a:rPr>
              <a:t>– Autolytic T cells</a:t>
            </a:r>
            <a:br>
              <a:rPr lang="en-US" sz="1600" b="0" dirty="0">
                <a:solidFill>
                  <a:schemeClr val="dk1"/>
                </a:solidFill>
              </a:rPr>
            </a:br>
            <a:endParaRPr lang="en-US" sz="1600" b="0" dirty="0">
              <a:solidFill>
                <a:schemeClr val="dk1"/>
              </a:solidFill>
            </a:endParaRPr>
          </a:p>
          <a:p>
            <a:pPr lvl="0" indent="-330200">
              <a:spcBef>
                <a:spcPts val="0"/>
              </a:spcBef>
              <a:buClr>
                <a:schemeClr val="dk1"/>
              </a:buClr>
              <a:buSzPts val="1600"/>
              <a:buChar char="●"/>
            </a:pPr>
            <a:r>
              <a:rPr lang="en-US" sz="1600" dirty="0">
                <a:solidFill>
                  <a:schemeClr val="dk1"/>
                </a:solidFill>
              </a:rPr>
              <a:t>Beta </a:t>
            </a:r>
            <a:r>
              <a:rPr lang="en-US" sz="1600" b="0" dirty="0">
                <a:solidFill>
                  <a:schemeClr val="dk1"/>
                </a:solidFill>
              </a:rPr>
              <a:t>– Beta cells</a:t>
            </a:r>
            <a:endParaRPr sz="1600" b="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109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 txBox="1">
            <a:spLocks noGrp="1"/>
          </p:cNvSpPr>
          <p:nvPr>
            <p:ph type="body" idx="3"/>
          </p:nvPr>
        </p:nvSpPr>
        <p:spPr>
          <a:xfrm>
            <a:off x="216000" y="216000"/>
            <a:ext cx="6156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200" dirty="0"/>
              <a:t>Model Definition – biological processes</a:t>
            </a:r>
            <a:endParaRPr sz="2200" dirty="0"/>
          </a:p>
        </p:txBody>
      </p:sp>
      <p:sp>
        <p:nvSpPr>
          <p:cNvPr id="87" name="Google Shape;87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25F46B-3F2B-C0BC-5264-CFCE2AFB3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911" y="755073"/>
            <a:ext cx="5241897" cy="43883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142651-622A-BEFC-95AD-544DDCDEE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00" y="814503"/>
            <a:ext cx="265747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869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 txBox="1">
            <a:spLocks noGrp="1"/>
          </p:cNvSpPr>
          <p:nvPr>
            <p:ph type="body" idx="3"/>
          </p:nvPr>
        </p:nvSpPr>
        <p:spPr>
          <a:xfrm>
            <a:off x="216000" y="216000"/>
            <a:ext cx="6156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200" dirty="0"/>
              <a:t>Model Definition – mathematical model</a:t>
            </a:r>
            <a:endParaRPr sz="2200" dirty="0"/>
          </a:p>
        </p:txBody>
      </p:sp>
      <p:sp>
        <p:nvSpPr>
          <p:cNvPr id="87" name="Google Shape;87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BCA9D-1B24-F2E0-9374-FBF6BFCD5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12" y="1059484"/>
            <a:ext cx="5743575" cy="3800475"/>
          </a:xfrm>
          <a:prstGeom prst="rect">
            <a:avLst/>
          </a:prstGeom>
        </p:spPr>
      </p:pic>
      <p:sp>
        <p:nvSpPr>
          <p:cNvPr id="4" name="Google Shape;78;p8">
            <a:extLst>
              <a:ext uri="{FF2B5EF4-FFF2-40B4-BE49-F238E27FC236}">
                <a16:creationId xmlns:a16="http://schemas.microsoft.com/office/drawing/2014/main" id="{1FAC0005-F249-E9C3-FFB2-24A903E9B9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29452" y="747508"/>
            <a:ext cx="2411043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</a:pPr>
            <a:r>
              <a:rPr lang="en-US" sz="1600" b="0" dirty="0">
                <a:solidFill>
                  <a:schemeClr val="dk1"/>
                </a:solidFill>
              </a:rPr>
              <a:t>Initial condition:</a:t>
            </a:r>
            <a:endParaRPr sz="1600" b="0" dirty="0">
              <a:solidFill>
                <a:schemeClr val="dk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8943E9-B86E-A09D-EC79-C5A0DC3C3351}"/>
              </a:ext>
            </a:extLst>
          </p:cNvPr>
          <p:cNvSpPr/>
          <p:nvPr/>
        </p:nvSpPr>
        <p:spPr>
          <a:xfrm>
            <a:off x="6276109" y="1059484"/>
            <a:ext cx="45719" cy="38004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2D48DD-4669-AAC9-21CD-1D1F93A9D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0413" y="1079973"/>
            <a:ext cx="962025" cy="361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C8ADC1-41DA-E50D-1C4E-31BCC1DCE4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0413" y="1602504"/>
            <a:ext cx="1419225" cy="3714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5A542F-5CF4-2F40-5328-F5E266FA0D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9077" y="2237033"/>
            <a:ext cx="1114425" cy="381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821C4E5-7DDA-7369-E69B-217042BFED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4491" y="2762250"/>
            <a:ext cx="1019175" cy="3524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2096FE-74CB-679E-BC03-1342A65880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5223" y="3291980"/>
            <a:ext cx="1209675" cy="4667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2385818-B234-D046-65A1-7EAF0EB708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27564" y="3823705"/>
            <a:ext cx="1200150" cy="4191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593A64C-C9FE-67D4-C7E4-DC1ADE99FF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66785" y="4485617"/>
            <a:ext cx="952500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 txBox="1">
            <a:spLocks noGrp="1"/>
          </p:cNvSpPr>
          <p:nvPr>
            <p:ph type="body" idx="3"/>
          </p:nvPr>
        </p:nvSpPr>
        <p:spPr>
          <a:xfrm>
            <a:off x="216000" y="216000"/>
            <a:ext cx="6156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200" dirty="0"/>
              <a:t>Model Definition – parameter values</a:t>
            </a:r>
            <a:endParaRPr sz="2200" dirty="0"/>
          </a:p>
        </p:txBody>
      </p:sp>
      <p:sp>
        <p:nvSpPr>
          <p:cNvPr id="87" name="Google Shape;87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C4D05E-2FE4-8E9B-1AF0-25A8FC0A13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318"/>
          <a:stretch/>
        </p:blipFill>
        <p:spPr>
          <a:xfrm>
            <a:off x="978910" y="1133426"/>
            <a:ext cx="6613381" cy="40100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19460A-07D1-299C-B0D4-C5A18980DC71}"/>
              </a:ext>
            </a:extLst>
          </p:cNvPr>
          <p:cNvSpPr/>
          <p:nvPr/>
        </p:nvSpPr>
        <p:spPr>
          <a:xfrm>
            <a:off x="978910" y="1336964"/>
            <a:ext cx="6613381" cy="2355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14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 txBox="1">
            <a:spLocks noGrp="1"/>
          </p:cNvSpPr>
          <p:nvPr>
            <p:ph type="body" idx="3"/>
          </p:nvPr>
        </p:nvSpPr>
        <p:spPr>
          <a:xfrm>
            <a:off x="216000" y="216000"/>
            <a:ext cx="6156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200" dirty="0"/>
              <a:t>Model Definition – parameter values</a:t>
            </a:r>
            <a:endParaRPr sz="2200" dirty="0"/>
          </a:p>
        </p:txBody>
      </p:sp>
      <p:sp>
        <p:nvSpPr>
          <p:cNvPr id="87" name="Google Shape;87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D08167-6776-F580-9D24-A9C834D088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871"/>
          <a:stretch/>
        </p:blipFill>
        <p:spPr>
          <a:xfrm>
            <a:off x="1160321" y="794226"/>
            <a:ext cx="6002482" cy="43492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9E7F992-E0FD-6DAE-47E5-C58FC567D4CB}"/>
              </a:ext>
            </a:extLst>
          </p:cNvPr>
          <p:cNvSpPr/>
          <p:nvPr/>
        </p:nvSpPr>
        <p:spPr>
          <a:xfrm>
            <a:off x="1160321" y="1662497"/>
            <a:ext cx="6002482" cy="2355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4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 txBox="1">
            <a:spLocks noGrp="1"/>
          </p:cNvSpPr>
          <p:nvPr>
            <p:ph type="body" idx="3"/>
          </p:nvPr>
        </p:nvSpPr>
        <p:spPr>
          <a:xfrm>
            <a:off x="216000" y="216000"/>
            <a:ext cx="6156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200" dirty="0"/>
              <a:t>Numerical Simulations - baseline</a:t>
            </a:r>
            <a:endParaRPr sz="2200" dirty="0"/>
          </a:p>
        </p:txBody>
      </p:sp>
      <p:sp>
        <p:nvSpPr>
          <p:cNvPr id="87" name="Google Shape;87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" name="Google Shape;78;p8">
            <a:extLst>
              <a:ext uri="{FF2B5EF4-FFF2-40B4-BE49-F238E27FC236}">
                <a16:creationId xmlns:a16="http://schemas.microsoft.com/office/drawing/2014/main" id="{FA3E5947-AC8D-CFAD-5261-232A8A0EAE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6000" y="925453"/>
            <a:ext cx="2535382" cy="3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</a:pPr>
            <a:r>
              <a:rPr lang="en-US" sz="1600" dirty="0">
                <a:solidFill>
                  <a:schemeClr val="dk1"/>
                </a:solidFill>
              </a:rPr>
              <a:t>We solve the proposed</a:t>
            </a:r>
          </a:p>
          <a:p>
            <a:pPr marL="0" lvl="0" indent="0">
              <a:spcBef>
                <a:spcPts val="0"/>
              </a:spcBef>
            </a:pPr>
            <a:r>
              <a:rPr lang="en-US" sz="1600" dirty="0">
                <a:solidFill>
                  <a:schemeClr val="dk1"/>
                </a:solidFill>
              </a:rPr>
              <a:t>system using </a:t>
            </a:r>
            <a:r>
              <a:rPr lang="en-US" sz="1600" dirty="0" err="1">
                <a:solidFill>
                  <a:schemeClr val="dk1"/>
                </a:solidFill>
              </a:rPr>
              <a:t>Matlab’s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</a:p>
          <a:p>
            <a:pPr marL="0" lvl="0" indent="0">
              <a:spcBef>
                <a:spcPts val="0"/>
              </a:spcBef>
            </a:pPr>
            <a:r>
              <a:rPr lang="en-US" sz="1600" i="1" dirty="0">
                <a:solidFill>
                  <a:schemeClr val="dk1"/>
                </a:solidFill>
              </a:rPr>
              <a:t>ODE15</a:t>
            </a:r>
            <a:r>
              <a:rPr lang="en-US" sz="1600" dirty="0">
                <a:solidFill>
                  <a:schemeClr val="dk1"/>
                </a:solidFill>
              </a:rPr>
              <a:t> function (2020b).</a:t>
            </a:r>
            <a:endParaRPr sz="1600" b="0" i="1" dirty="0">
              <a:solidFill>
                <a:schemeClr val="dk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7E72EB-F354-CE2D-91A8-57C5E2B8E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702" y="755073"/>
            <a:ext cx="5255292" cy="438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59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 txBox="1">
            <a:spLocks noGrp="1"/>
          </p:cNvSpPr>
          <p:nvPr>
            <p:ph type="body" idx="3"/>
          </p:nvPr>
        </p:nvSpPr>
        <p:spPr>
          <a:xfrm>
            <a:off x="216000" y="216000"/>
            <a:ext cx="6156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200" dirty="0"/>
              <a:t>Numerical Simulations – sensitivity</a:t>
            </a:r>
            <a:endParaRPr sz="2200" dirty="0"/>
          </a:p>
        </p:txBody>
      </p:sp>
      <p:sp>
        <p:nvSpPr>
          <p:cNvPr id="87" name="Google Shape;87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CD10D4-4DF5-9F2C-E2B4-074FCCFE2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16" y="1090510"/>
            <a:ext cx="3923310" cy="3474027"/>
          </a:xfrm>
          <a:prstGeom prst="rect">
            <a:avLst/>
          </a:prstGeom>
        </p:spPr>
      </p:pic>
      <p:sp>
        <p:nvSpPr>
          <p:cNvPr id="12" name="Google Shape;78;p8">
            <a:extLst>
              <a:ext uri="{FF2B5EF4-FFF2-40B4-BE49-F238E27FC236}">
                <a16:creationId xmlns:a16="http://schemas.microsoft.com/office/drawing/2014/main" id="{DD6E59BC-822C-D1E6-0218-EE3122FF34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96654" y="4527643"/>
            <a:ext cx="2804291" cy="247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>
              <a:spcBef>
                <a:spcPts val="0"/>
              </a:spcBef>
            </a:pPr>
            <a:r>
              <a:rPr lang="en-US" sz="1600" dirty="0">
                <a:solidFill>
                  <a:schemeClr val="dk1"/>
                </a:solidFill>
              </a:rPr>
              <a:t>* N = 2, b = 1000, </a:t>
            </a:r>
            <a:r>
              <a:rPr lang="en-US" sz="1600" dirty="0" err="1">
                <a:solidFill>
                  <a:schemeClr val="dk1"/>
                </a:solidFill>
              </a:rPr>
              <a:t>tau_g</a:t>
            </a:r>
            <a:r>
              <a:rPr lang="en-US" sz="1600" dirty="0">
                <a:solidFill>
                  <a:schemeClr val="dk1"/>
                </a:solidFill>
              </a:rPr>
              <a:t> = 8</a:t>
            </a:r>
            <a:endParaRPr sz="1600" b="0" i="1" dirty="0">
              <a:solidFill>
                <a:schemeClr val="dk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78;p8">
                <a:extLst>
                  <a:ext uri="{FF2B5EF4-FFF2-40B4-BE49-F238E27FC236}">
                    <a16:creationId xmlns:a16="http://schemas.microsoft.com/office/drawing/2014/main" id="{F42F0454-7EBB-B950-E230-5E1D1DDAF1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7737" y="1714599"/>
                <a:ext cx="3984481" cy="17733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90000"/>
                  </a:lnSpc>
                  <a:spcBef>
                    <a:spcPts val="750"/>
                  </a:spcBef>
                  <a:spcAft>
                    <a:spcPts val="0"/>
                  </a:spcAft>
                  <a:buClr>
                    <a:srgbClr val="7F7F7F"/>
                  </a:buClr>
                  <a:buSzPts val="3200"/>
                  <a:buFont typeface="Arial"/>
                  <a:buNone/>
                  <a:defRPr sz="3200" b="1" i="0" u="none" strike="noStrike" cap="none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050"/>
                  <a:buFont typeface="Arial"/>
                  <a:buNone/>
                  <a:defRPr sz="105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900"/>
                  <a:buFont typeface="Arial"/>
                  <a:buNone/>
                  <a:defRPr sz="9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750"/>
                  <a:buFont typeface="Arial"/>
                  <a:buNone/>
                  <a:defRPr sz="75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750"/>
                  <a:buFont typeface="Arial"/>
                  <a:buNone/>
                  <a:defRPr sz="75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750"/>
                  <a:buFont typeface="Arial"/>
                  <a:buNone/>
                  <a:defRPr sz="7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228600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750"/>
                  <a:buFont typeface="Arial"/>
                  <a:buNone/>
                  <a:defRPr sz="7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228600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750"/>
                  <a:buFont typeface="Arial"/>
                  <a:buNone/>
                  <a:defRPr sz="7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228600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750"/>
                  <a:buFont typeface="Arial"/>
                  <a:buNone/>
                  <a:defRPr sz="7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spcBef>
                    <a:spcPts val="0"/>
                  </a:spcBef>
                </a:pPr>
                <a:r>
                  <a:rPr lang="pt-BR" sz="1600" b="0" dirty="0">
                    <a:solidFill>
                      <a:schemeClr val="dk1"/>
                    </a:solidFill>
                  </a:rPr>
                  <a:t>Surface approximation using the least mean square method:</a:t>
                </a:r>
              </a:p>
              <a:p>
                <a:pPr marL="0" indent="0">
                  <a:spcBef>
                    <a:spcPts val="0"/>
                  </a:spcBef>
                </a:pPr>
                <a:endParaRPr lang="pt-BR" sz="1600" b="0" dirty="0">
                  <a:solidFill>
                    <a:schemeClr val="dk1"/>
                  </a:solidFill>
                </a:endParaRPr>
              </a:p>
              <a:p>
                <a:pPr marL="0" indent="0">
                  <a:spcBef>
                    <a:spcPts val="0"/>
                  </a:spcBef>
                </a:pPr>
                <a:endParaRPr lang="pt-BR" sz="1600" b="0" dirty="0">
                  <a:solidFill>
                    <a:schemeClr val="dk1"/>
                  </a:solidFill>
                </a:endParaRPr>
              </a:p>
              <a:p>
                <a:pPr marL="0" indent="0">
                  <a:spcBef>
                    <a:spcPts val="0"/>
                  </a:spcBef>
                </a:pPr>
                <a:endParaRPr lang="pt-BR" sz="1600" b="0" dirty="0">
                  <a:solidFill>
                    <a:schemeClr val="dk1"/>
                  </a:solidFill>
                </a:endParaRPr>
              </a:p>
              <a:p>
                <a:pPr marL="0" indent="0">
                  <a:spcBef>
                    <a:spcPts val="0"/>
                  </a:spcBef>
                </a:pPr>
                <a:endParaRPr lang="pt-BR" sz="1600" b="0" dirty="0">
                  <a:solidFill>
                    <a:schemeClr val="dk1"/>
                  </a:solidFill>
                </a:endParaRPr>
              </a:p>
              <a:p>
                <a:pPr marL="0" indent="0">
                  <a:spcBef>
                    <a:spcPts val="0"/>
                  </a:spcBef>
                </a:pPr>
                <a:r>
                  <a:rPr lang="pt-BR" sz="1600" b="0" dirty="0">
                    <a:solidFill>
                      <a:schemeClr val="dk1"/>
                    </a:solidFill>
                  </a:rPr>
                  <a:t>Obtained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6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6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pt-BR" sz="16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sz="1600" b="0" dirty="0">
                    <a:solidFill>
                      <a:schemeClr val="dk1"/>
                    </a:solidFill>
                  </a:rPr>
                  <a:t> = 0.749</a:t>
                </a:r>
              </a:p>
            </p:txBody>
          </p:sp>
        </mc:Choice>
        <mc:Fallback xmlns="">
          <p:sp>
            <p:nvSpPr>
              <p:cNvPr id="17" name="Google Shape;78;p8">
                <a:extLst>
                  <a:ext uri="{FF2B5EF4-FFF2-40B4-BE49-F238E27FC236}">
                    <a16:creationId xmlns:a16="http://schemas.microsoft.com/office/drawing/2014/main" id="{F42F0454-7EBB-B950-E230-5E1D1DDAF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737" y="1714599"/>
                <a:ext cx="3984481" cy="1773383"/>
              </a:xfrm>
              <a:prstGeom prst="rect">
                <a:avLst/>
              </a:prstGeom>
              <a:blipFill>
                <a:blip r:embed="rId4"/>
                <a:stretch>
                  <a:fillRect l="-765" t="-24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610C29C1-BD2C-CCBC-BFAD-F30C4FEAD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8191" y="2347912"/>
            <a:ext cx="3124200" cy="4476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1660230-35FC-F99F-9E01-1E8E7CB94F31}"/>
              </a:ext>
            </a:extLst>
          </p:cNvPr>
          <p:cNvSpPr txBox="1"/>
          <p:nvPr/>
        </p:nvSpPr>
        <p:spPr>
          <a:xfrm>
            <a:off x="164956" y="828900"/>
            <a:ext cx="59518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Average glucose levels three month after the last BCG treatment</a:t>
            </a:r>
            <a:br>
              <a:rPr lang="en-US" b="1" dirty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112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 txBox="1">
            <a:spLocks noGrp="1"/>
          </p:cNvSpPr>
          <p:nvPr>
            <p:ph type="body" idx="3"/>
          </p:nvPr>
        </p:nvSpPr>
        <p:spPr>
          <a:xfrm>
            <a:off x="216000" y="216000"/>
            <a:ext cx="6738982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200" dirty="0"/>
              <a:t>Numerical Simulations – personalized treatment</a:t>
            </a:r>
            <a:endParaRPr sz="2200" dirty="0"/>
          </a:p>
        </p:txBody>
      </p:sp>
      <p:sp>
        <p:nvSpPr>
          <p:cNvPr id="87" name="Google Shape;87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FFB4C6-42FA-8091-6FAE-A82E9D038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975" y="857475"/>
            <a:ext cx="5894243" cy="3428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B9D256-83D1-66D4-ED8A-6FC2367FF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13" y="4311701"/>
            <a:ext cx="3990975" cy="438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7BCADE-F34D-7908-F8E5-6DC18DEFB5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286025"/>
            <a:ext cx="4019550" cy="419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0A8AE4-91A0-B8E0-2514-01EE2FEEB1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5550" y="4808538"/>
            <a:ext cx="876300" cy="2762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8D848D8-FABA-DB2C-29FC-8C780D4459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3553" y="4782416"/>
            <a:ext cx="82867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68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 txBox="1">
            <a:spLocks noGrp="1"/>
          </p:cNvSpPr>
          <p:nvPr>
            <p:ph type="body" idx="3"/>
          </p:nvPr>
        </p:nvSpPr>
        <p:spPr>
          <a:xfrm>
            <a:off x="216000" y="216000"/>
            <a:ext cx="6738982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200" dirty="0"/>
              <a:t>Numerical Simulations – personalized treatment</a:t>
            </a:r>
            <a:endParaRPr sz="2200" dirty="0"/>
          </a:p>
        </p:txBody>
      </p:sp>
      <p:sp>
        <p:nvSpPr>
          <p:cNvPr id="87" name="Google Shape;87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BFD6B0-0BD1-3560-222D-07F536837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14" y="4397426"/>
            <a:ext cx="4010025" cy="352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A0AA65-139F-E39E-F6E6-18180969D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096" y="4322393"/>
            <a:ext cx="3971925" cy="400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4EA009-13E7-26E8-2B34-AD6F544E7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3209" y="4830040"/>
            <a:ext cx="838200" cy="219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9C514B-DEE9-65FB-6474-60B2B09858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6937" y="4808437"/>
            <a:ext cx="847725" cy="2381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F437F0-A138-667C-FD2F-E772FD1794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4800" y="863515"/>
            <a:ext cx="5754400" cy="349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48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 txBox="1">
            <a:spLocks noGrp="1"/>
          </p:cNvSpPr>
          <p:nvPr>
            <p:ph type="body" idx="3"/>
          </p:nvPr>
        </p:nvSpPr>
        <p:spPr>
          <a:xfrm>
            <a:off x="216000" y="216000"/>
            <a:ext cx="6738982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200" dirty="0"/>
              <a:t>Numerical Simulations – equilibria analysis (1)</a:t>
            </a:r>
            <a:endParaRPr sz="2200" dirty="0"/>
          </a:p>
        </p:txBody>
      </p:sp>
      <p:sp>
        <p:nvSpPr>
          <p:cNvPr id="87" name="Google Shape;87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92577-E011-024F-3BC0-318DCC3F7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07" y="898814"/>
            <a:ext cx="3867150" cy="2667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F4FB72-CFEF-437A-82BF-053111419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408" y="3679304"/>
            <a:ext cx="3867150" cy="2220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E02715-E76A-4281-14F9-CC8AE494C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407" y="4014868"/>
            <a:ext cx="571500" cy="2571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D5643B-C9D7-98B7-93E9-50174E2F78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688" y="3981963"/>
            <a:ext cx="619125" cy="4000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9BE1DAA-B69C-31C0-B098-F05444DC94E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787"/>
          <a:stretch/>
        </p:blipFill>
        <p:spPr>
          <a:xfrm>
            <a:off x="1660813" y="3955528"/>
            <a:ext cx="521278" cy="3429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C381479-4713-AE21-A1F4-77192BA455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4522" y="3895371"/>
            <a:ext cx="781050" cy="5238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888FC53-401A-39D0-6813-CAB733ECD8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7864" y="3943863"/>
            <a:ext cx="742950" cy="4381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816C10B-80AC-5658-AD1A-181750B3E45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990"/>
          <a:stretch/>
        </p:blipFill>
        <p:spPr>
          <a:xfrm>
            <a:off x="3758914" y="3862467"/>
            <a:ext cx="3187845" cy="5619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71A080E-FAFD-8E11-5EF9-3DD6474CF3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407" y="4477775"/>
            <a:ext cx="732472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12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"/>
          <p:cNvSpPr txBox="1">
            <a:spLocks noGrp="1"/>
          </p:cNvSpPr>
          <p:nvPr>
            <p:ph type="body" idx="3"/>
          </p:nvPr>
        </p:nvSpPr>
        <p:spPr>
          <a:xfrm>
            <a:off x="216000" y="216000"/>
            <a:ext cx="6156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200" dirty="0"/>
              <a:t>Special Thanks</a:t>
            </a:r>
            <a:endParaRPr sz="2200" dirty="0"/>
          </a:p>
        </p:txBody>
      </p:sp>
      <p:sp>
        <p:nvSpPr>
          <p:cNvPr id="80" name="Google Shape;80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4" name="Google Shape;304;p23">
            <a:extLst>
              <a:ext uri="{FF2B5EF4-FFF2-40B4-BE49-F238E27FC236}">
                <a16:creationId xmlns:a16="http://schemas.microsoft.com/office/drawing/2014/main" id="{D40C0FAA-2918-7BD6-49B9-802BEF01D8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0218" y="1052945"/>
            <a:ext cx="8432975" cy="1198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US" sz="2000" b="0" dirty="0">
                <a:solidFill>
                  <a:schemeClr val="dk1"/>
                </a:solidFill>
              </a:rPr>
              <a:t>The work presented today is the result of a fruitful collaboration with:</a:t>
            </a:r>
          </a:p>
          <a:p>
            <a:pPr marL="0" lvl="0" indent="0">
              <a:spcBef>
                <a:spcPts val="0"/>
              </a:spcBef>
            </a:pPr>
            <a:endParaRPr lang="en-US" sz="2000" dirty="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</a:pPr>
            <a:endParaRPr lang="en-US" sz="2000" dirty="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</a:pPr>
            <a:endParaRPr lang="en-US" sz="2000" dirty="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</a:pPr>
            <a:endParaRPr lang="en-US" sz="2000" dirty="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</a:pPr>
            <a:r>
              <a:rPr lang="en-US" sz="2000" dirty="0">
                <a:solidFill>
                  <a:schemeClr val="dk1"/>
                </a:solidFill>
              </a:rPr>
              <a:t>Dr. Svetlana </a:t>
            </a:r>
            <a:r>
              <a:rPr lang="en-US" sz="2000" dirty="0" err="1">
                <a:solidFill>
                  <a:schemeClr val="dk1"/>
                </a:solidFill>
              </a:rPr>
              <a:t>Bunimovich</a:t>
            </a:r>
            <a:r>
              <a:rPr lang="en-US" sz="2000" dirty="0">
                <a:solidFill>
                  <a:schemeClr val="dk1"/>
                </a:solidFill>
              </a:rPr>
              <a:t> - Ariel University, Israel </a:t>
            </a:r>
          </a:p>
          <a:p>
            <a:pPr marL="0" lvl="0" indent="0">
              <a:spcBef>
                <a:spcPts val="0"/>
              </a:spcBef>
            </a:pPr>
            <a:r>
              <a:rPr lang="en-US" sz="2000" dirty="0">
                <a:solidFill>
                  <a:schemeClr val="dk1"/>
                </a:solidFill>
              </a:rPr>
              <a:t>Dr. Alex Kiselyov - 7 </a:t>
            </a:r>
            <a:r>
              <a:rPr lang="en-US" sz="2000" dirty="0" err="1">
                <a:solidFill>
                  <a:schemeClr val="dk1"/>
                </a:solidFill>
              </a:rPr>
              <a:t>Institutskiy</a:t>
            </a:r>
            <a:r>
              <a:rPr lang="en-US" sz="2000" dirty="0">
                <a:solidFill>
                  <a:schemeClr val="dk1"/>
                </a:solidFill>
              </a:rPr>
              <a:t> Per., Russian Federation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 txBox="1">
            <a:spLocks noGrp="1"/>
          </p:cNvSpPr>
          <p:nvPr>
            <p:ph type="body" idx="3"/>
          </p:nvPr>
        </p:nvSpPr>
        <p:spPr>
          <a:xfrm>
            <a:off x="216000" y="216000"/>
            <a:ext cx="6738982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200" dirty="0"/>
              <a:t>Numerical Simulations – equilibria analysis</a:t>
            </a:r>
            <a:r>
              <a:rPr lang="he-IL" sz="2200" dirty="0"/>
              <a:t> </a:t>
            </a:r>
            <a:r>
              <a:rPr lang="en-US" sz="2200" dirty="0"/>
              <a:t> (2)</a:t>
            </a:r>
            <a:endParaRPr sz="2200" dirty="0"/>
          </a:p>
        </p:txBody>
      </p:sp>
      <p:sp>
        <p:nvSpPr>
          <p:cNvPr id="87" name="Google Shape;87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795FD4-1565-47D6-1FFB-90FE2C316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2156546"/>
            <a:ext cx="7848600" cy="1343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5F824B-1ECE-CA8C-3846-8281810B3E1B}"/>
              </a:ext>
            </a:extLst>
          </p:cNvPr>
          <p:cNvSpPr txBox="1"/>
          <p:nvPr/>
        </p:nvSpPr>
        <p:spPr>
          <a:xfrm>
            <a:off x="164956" y="828900"/>
            <a:ext cx="59518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computed the Jacobian matrix of the system of experiments: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51961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 txBox="1">
            <a:spLocks noGrp="1"/>
          </p:cNvSpPr>
          <p:nvPr>
            <p:ph type="body" idx="3"/>
          </p:nvPr>
        </p:nvSpPr>
        <p:spPr>
          <a:xfrm>
            <a:off x="216000" y="216000"/>
            <a:ext cx="6738982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200" dirty="0"/>
              <a:t>Numerical Simulations – equilibria analysis</a:t>
            </a:r>
            <a:r>
              <a:rPr lang="he-IL" sz="2200" dirty="0"/>
              <a:t> </a:t>
            </a:r>
            <a:r>
              <a:rPr lang="en-US" sz="2200" dirty="0"/>
              <a:t> (3)</a:t>
            </a:r>
            <a:endParaRPr sz="2200" dirty="0"/>
          </a:p>
        </p:txBody>
      </p:sp>
      <p:sp>
        <p:nvSpPr>
          <p:cNvPr id="87" name="Google Shape;87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30B97D-B76D-B4E5-F8F3-D11CEDBD5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665" y="1216688"/>
            <a:ext cx="5086350" cy="133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F609E3-5423-CC56-D152-AD70C6321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328" y="2761817"/>
            <a:ext cx="5153025" cy="1323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BBF32D-EB3F-4E8A-44C4-604698899CFD}"/>
              </a:ext>
            </a:extLst>
          </p:cNvPr>
          <p:cNvSpPr txBox="1"/>
          <p:nvPr/>
        </p:nvSpPr>
        <p:spPr>
          <a:xfrm>
            <a:off x="164956" y="828900"/>
            <a:ext cx="59518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set the values from the table and the two values of Beta: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09F7B0-F522-8981-945E-C5492AE0DBBA}"/>
                  </a:ext>
                </a:extLst>
              </p:cNvPr>
              <p:cNvSpPr txBox="1"/>
              <p:nvPr/>
            </p:nvSpPr>
            <p:spPr>
              <a:xfrm>
                <a:off x="0" y="4235075"/>
                <a:ext cx="9144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1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dirty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dirty="0">
                              <a:latin typeface="Cambria Math" panose="02040503050406030204" pitchFamily="18" charset="0"/>
                            </a:rPr>
                            <m:t>005</m:t>
                          </m:r>
                          <m:r>
                            <a:rPr lang="en-US" b="0" i="1" dirty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b="0" i="1" dirty="0">
                              <a:latin typeface="Cambria Math" panose="02040503050406030204" pitchFamily="18" charset="0"/>
                            </a:rPr>
                            <m:t>236</m:t>
                          </m:r>
                          <m:r>
                            <a:rPr lang="en-US" b="0" i="1" dirty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dirty="0">
                              <a:latin typeface="Cambria Math" panose="02040503050406030204" pitchFamily="18" charset="0"/>
                            </a:rPr>
                            <m:t>45</m:t>
                          </m:r>
                          <m:r>
                            <a:rPr lang="en-US" b="0" i="1" dirty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b="0" i="1" dirty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dirty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dirty="0">
                              <a:latin typeface="Cambria Math" panose="02040503050406030204" pitchFamily="18" charset="0"/>
                            </a:rPr>
                            <m:t>7194</m:t>
                          </m:r>
                          <m:r>
                            <a:rPr lang="en-US" b="0" i="1" dirty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b="0" i="1" dirty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dirty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dirty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b="0" i="1" dirty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b="0" i="1" dirty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dirty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dirty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b="0" i="1" dirty="0">
                              <a:latin typeface="Cambria Math" panose="02040503050406030204" pitchFamily="18" charset="0"/>
                            </a:rPr>
                            <m:t>50</m:t>
                          </m:r>
                          <m:r>
                            <a:rPr lang="en-US" b="0" i="1" dirty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b="0" i="1" dirty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dirty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dirty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=[−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005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−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−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190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551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−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−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5013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−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−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09F7B0-F522-8981-945E-C5492AE0D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35075"/>
                <a:ext cx="9144000" cy="307777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352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 txBox="1">
            <a:spLocks noGrp="1"/>
          </p:cNvSpPr>
          <p:nvPr>
            <p:ph type="body" idx="3"/>
          </p:nvPr>
        </p:nvSpPr>
        <p:spPr>
          <a:xfrm>
            <a:off x="216000" y="216000"/>
            <a:ext cx="6738982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200" dirty="0"/>
              <a:t>Numerical Simulations – equilibria analysis (4)</a:t>
            </a:r>
            <a:endParaRPr sz="2200" dirty="0"/>
          </a:p>
        </p:txBody>
      </p:sp>
      <p:sp>
        <p:nvSpPr>
          <p:cNvPr id="87" name="Google Shape;87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6975B9-5F54-08DC-79A3-C28DFCBC92C8}"/>
                  </a:ext>
                </a:extLst>
              </p:cNvPr>
              <p:cNvSpPr txBox="1"/>
              <p:nvPr/>
            </p:nvSpPr>
            <p:spPr>
              <a:xfrm>
                <a:off x="216000" y="879765"/>
                <a:ext cx="872018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</a:rPr>
                  <a:t>W</a:t>
                </a:r>
                <a:r>
                  <a:rPr lang="en-US" b="0" i="0" dirty="0">
                    <a:effectLst/>
                    <a:latin typeface="Arial" panose="020B0604020202020204" pitchFamily="34" charset="0"/>
                  </a:rPr>
                  <a:t>e define the </a:t>
                </a:r>
                <a:r>
                  <a:rPr lang="en-US" b="0" i="1" dirty="0">
                    <a:effectLst/>
                    <a:latin typeface="Arial" panose="020B0604020202020204" pitchFamily="34" charset="0"/>
                  </a:rPr>
                  <a:t>healthy equilibrium </a:t>
                </a:r>
                <a:r>
                  <a:rPr lang="en-US" b="0" i="0" dirty="0">
                    <a:effectLst/>
                    <a:latin typeface="Arial" panose="020B0604020202020204" pitchFamily="34" charset="0"/>
                  </a:rPr>
                  <a:t>to be the steady state in which the glucose levels are in the middle of this range (e.g.,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effectLst/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0" i="1" dirty="0" smtClean="0">
                        <a:effectLst/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dirty="0" smtClean="0">
                        <a:effectLst/>
                        <a:latin typeface="Cambria Math" panose="02040503050406030204" pitchFamily="18" charset="0"/>
                      </a:rPr>
                      <m:t> = (</m:t>
                    </m:r>
                    <m:sSub>
                      <m:sSubPr>
                        <m:ctrlPr>
                          <a:rPr lang="en-US" b="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err="1">
                            <a:effectLst/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dirty="0" smtClean="0">
                            <a:effectLst/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dirty="0">
                        <a:effectLst/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b="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err="1">
                            <a:effectLst/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dirty="0" err="1">
                            <a:effectLst/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dirty="0">
                        <a:effectLst/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b="0" i="1" dirty="0">
                        <a:effectLst/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b="0" i="0" dirty="0">
                    <a:effectLst/>
                    <a:latin typeface="Arial" panose="020B0604020202020204" pitchFamily="34" charset="0"/>
                  </a:rPr>
                  <a:t>) and no BCG is administered</a:t>
                </a:r>
                <a:r>
                  <a:rPr lang="en-US" dirty="0"/>
                  <a:t> </a:t>
                </a:r>
                <a:r>
                  <a:rPr lang="en-US" b="0" i="0" dirty="0">
                    <a:effectLst/>
                    <a:latin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effectLst/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dirty="0" smtClean="0">
                        <a:effectLst/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b="0" i="0" dirty="0">
                    <a:effectLst/>
                    <a:latin typeface="Arial" panose="020B0604020202020204" pitchFamily="34" charset="0"/>
                  </a:rPr>
                  <a:t>). In this case, the equilibrium looks as follows: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6975B9-5F54-08DC-79A3-C28DFCBC9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0" y="879765"/>
                <a:ext cx="8720182" cy="738664"/>
              </a:xfrm>
              <a:prstGeom prst="rect">
                <a:avLst/>
              </a:prstGeom>
              <a:blipFill>
                <a:blip r:embed="rId3"/>
                <a:stretch>
                  <a:fillRect l="-210" t="-826" r="-699" b="-8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972EE6A-69DC-47E1-ADB3-D0B829426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38" y="1781709"/>
            <a:ext cx="7575010" cy="4147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650E86-E250-122A-0C70-D6BA68AC2D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0737" y="2601191"/>
            <a:ext cx="4962525" cy="4381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94B9CD-1624-DEF8-5F07-C783D584BDF6}"/>
              </a:ext>
            </a:extLst>
          </p:cNvPr>
          <p:cNvSpPr txBox="1"/>
          <p:nvPr/>
        </p:nvSpPr>
        <p:spPr>
          <a:xfrm>
            <a:off x="216000" y="2271236"/>
            <a:ext cx="87201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such that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9824EC-4378-1994-A112-E3D39CDC66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452" y="3264382"/>
            <a:ext cx="4381500" cy="266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5CF785-798F-96DD-7634-483FEA535837}"/>
                  </a:ext>
                </a:extLst>
              </p:cNvPr>
              <p:cNvSpPr txBox="1"/>
              <p:nvPr/>
            </p:nvSpPr>
            <p:spPr>
              <a:xfrm>
                <a:off x="216000" y="3651950"/>
                <a:ext cx="860241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i="0" dirty="0">
                    <a:effectLst/>
                    <a:latin typeface="Arial" panose="020B0604020202020204" pitchFamily="34" charset="0"/>
                  </a:rPr>
                  <a:t>This equilibrium is not biologically feasible (i.e., a biological system cannot reach such state in practice) as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5CF785-798F-96DD-7634-483FEA535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0" y="3651950"/>
                <a:ext cx="8602418" cy="523220"/>
              </a:xfrm>
              <a:prstGeom prst="rect">
                <a:avLst/>
              </a:prstGeom>
              <a:blipFill>
                <a:blip r:embed="rId7"/>
                <a:stretch>
                  <a:fillRect l="-212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2069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 txBox="1">
            <a:spLocks noGrp="1"/>
          </p:cNvSpPr>
          <p:nvPr>
            <p:ph type="body" idx="3"/>
          </p:nvPr>
        </p:nvSpPr>
        <p:spPr>
          <a:xfrm>
            <a:off x="216000" y="216000"/>
            <a:ext cx="6738982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200" dirty="0"/>
              <a:t>Numerical Simulations – equilibria analysis (5)</a:t>
            </a:r>
            <a:endParaRPr sz="2200" dirty="0"/>
          </a:p>
        </p:txBody>
      </p:sp>
      <p:sp>
        <p:nvSpPr>
          <p:cNvPr id="87" name="Google Shape;87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5CF785-798F-96DD-7634-483FEA535837}"/>
                  </a:ext>
                </a:extLst>
              </p:cNvPr>
              <p:cNvSpPr txBox="1"/>
              <p:nvPr/>
            </p:nvSpPr>
            <p:spPr>
              <a:xfrm>
                <a:off x="216000" y="1012655"/>
                <a:ext cx="860241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i="0" dirty="0">
                    <a:effectLst/>
                    <a:latin typeface="Arial" panose="020B0604020202020204" pitchFamily="34" charset="0"/>
                  </a:rPr>
                  <a:t>In order to evaluate the case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b="0" i="0" dirty="0">
                    <a:effectLst/>
                    <a:latin typeface="Arial" panose="020B0604020202020204" pitchFamily="34" charset="0"/>
                  </a:rPr>
                  <a:t>, we get that: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5CF785-798F-96DD-7634-483FEA535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0" y="1012655"/>
                <a:ext cx="8602418" cy="307777"/>
              </a:xfrm>
              <a:prstGeom prst="rect">
                <a:avLst/>
              </a:prstGeom>
              <a:blipFill>
                <a:blip r:embed="rId3"/>
                <a:stretch>
                  <a:fillRect l="-212"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9CD221-36A4-50F5-DDDF-1060A045C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8562" y="1440108"/>
            <a:ext cx="1666875" cy="2952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1C0F25-19EF-E759-5051-A4A9ACCE9D4F}"/>
              </a:ext>
            </a:extLst>
          </p:cNvPr>
          <p:cNvSpPr txBox="1"/>
          <p:nvPr/>
        </p:nvSpPr>
        <p:spPr>
          <a:xfrm>
            <a:off x="216000" y="1823987"/>
            <a:ext cx="86024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Therefore,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09A2F2-EB3E-5F2A-775E-664A2ED0E8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5124" y="2131764"/>
            <a:ext cx="3333750" cy="2762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55AF2B-AA65-BB72-6A68-7551411DA7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409" y="2635319"/>
            <a:ext cx="4495800" cy="228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E750C1F-88DB-CC32-EDAE-61CA1E271E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9849" y="3026470"/>
            <a:ext cx="3924300" cy="2762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0E3366B-4916-4F12-C93E-75A5FEFC5D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000" y="3482400"/>
            <a:ext cx="735330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800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3"/>
          <p:cNvSpPr txBox="1">
            <a:spLocks noGrp="1"/>
          </p:cNvSpPr>
          <p:nvPr>
            <p:ph type="body" idx="3"/>
          </p:nvPr>
        </p:nvSpPr>
        <p:spPr>
          <a:xfrm>
            <a:off x="216000" y="216000"/>
            <a:ext cx="54891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200"/>
              <a:t>Summary</a:t>
            </a:r>
            <a:endParaRPr sz="2200"/>
          </a:p>
        </p:txBody>
      </p:sp>
      <p:sp>
        <p:nvSpPr>
          <p:cNvPr id="303" name="Google Shape;303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dirty="0"/>
              <a:t>24</a:t>
            </a:fld>
            <a:endParaRPr dirty="0"/>
          </a:p>
        </p:txBody>
      </p:sp>
      <p:sp>
        <p:nvSpPr>
          <p:cNvPr id="304" name="Google Shape;304;p23"/>
          <p:cNvSpPr txBox="1">
            <a:spLocks noGrp="1"/>
          </p:cNvSpPr>
          <p:nvPr>
            <p:ph type="body" idx="1"/>
          </p:nvPr>
        </p:nvSpPr>
        <p:spPr>
          <a:xfrm>
            <a:off x="888925" y="1162424"/>
            <a:ext cx="78957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</a:pPr>
            <a:r>
              <a:rPr lang="en-US" sz="1600" b="0" dirty="0">
                <a:solidFill>
                  <a:schemeClr val="dk1"/>
                </a:solidFill>
              </a:rPr>
              <a:t>Glucose consumption exerts more influence (factor ~100) on the disease progression than metabolism, especially when evaluated over a short-medium period.</a:t>
            </a:r>
            <a:endParaRPr sz="1600" b="0" dirty="0">
              <a:solidFill>
                <a:schemeClr val="dk1"/>
              </a:solidFill>
            </a:endParaRPr>
          </a:p>
        </p:txBody>
      </p:sp>
      <p:pic>
        <p:nvPicPr>
          <p:cNvPr id="305" name="Google Shape;305;p23"/>
          <p:cNvPicPr preferRelativeResize="0"/>
          <p:nvPr/>
        </p:nvPicPr>
        <p:blipFill>
          <a:blip r:embed="rId3">
            <a:alphaModFix/>
            <a:grayscl/>
          </a:blip>
          <a:stretch>
            <a:fillRect/>
          </a:stretch>
        </p:blipFill>
        <p:spPr>
          <a:xfrm>
            <a:off x="490577" y="1299223"/>
            <a:ext cx="322800" cy="322801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3"/>
          <p:cNvSpPr txBox="1">
            <a:spLocks noGrp="1"/>
          </p:cNvSpPr>
          <p:nvPr>
            <p:ph type="body" idx="1"/>
          </p:nvPr>
        </p:nvSpPr>
        <p:spPr>
          <a:xfrm>
            <a:off x="879977" y="2113932"/>
            <a:ext cx="7895700" cy="322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</a:pPr>
            <a:r>
              <a:rPr lang="en-US" sz="1600" b="0" dirty="0">
                <a:solidFill>
                  <a:schemeClr val="dk1"/>
                </a:solidFill>
              </a:rPr>
              <a:t>The BCG treatment may still benefit healthy controls on a high-glucose diet.</a:t>
            </a:r>
            <a:endParaRPr sz="1600" b="0" dirty="0">
              <a:solidFill>
                <a:schemeClr val="dk1"/>
              </a:solidFill>
            </a:endParaRPr>
          </a:p>
        </p:txBody>
      </p:sp>
      <p:pic>
        <p:nvPicPr>
          <p:cNvPr id="307" name="Google Shape;307;p23"/>
          <p:cNvPicPr preferRelativeResize="0"/>
          <p:nvPr/>
        </p:nvPicPr>
        <p:blipFill>
          <a:blip r:embed="rId3">
            <a:alphaModFix/>
            <a:grayscl/>
          </a:blip>
          <a:stretch>
            <a:fillRect/>
          </a:stretch>
        </p:blipFill>
        <p:spPr>
          <a:xfrm>
            <a:off x="490577" y="2089346"/>
            <a:ext cx="322800" cy="32280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3"/>
          <p:cNvSpPr txBox="1">
            <a:spLocks noGrp="1"/>
          </p:cNvSpPr>
          <p:nvPr>
            <p:ph type="body" idx="1"/>
          </p:nvPr>
        </p:nvSpPr>
        <p:spPr>
          <a:xfrm>
            <a:off x="888925" y="2761604"/>
            <a:ext cx="78957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</a:pPr>
            <a:r>
              <a:rPr lang="en-US" sz="1600" b="0" dirty="0">
                <a:solidFill>
                  <a:schemeClr val="dk1"/>
                </a:solidFill>
              </a:rPr>
              <a:t>The injection of BCG can provide long-range health benefits, which agrees with the outcomes of the </a:t>
            </a:r>
            <a:r>
              <a:rPr lang="en-US" sz="1600" b="0" u="sng" dirty="0">
                <a:solidFill>
                  <a:schemeClr val="dk1"/>
                </a:solidFill>
              </a:rPr>
              <a:t>clinical</a:t>
            </a:r>
            <a:r>
              <a:rPr lang="en-US" sz="1600" b="0" dirty="0">
                <a:solidFill>
                  <a:schemeClr val="dk1"/>
                </a:solidFill>
              </a:rPr>
              <a:t> experiment conducted by </a:t>
            </a:r>
            <a:r>
              <a:rPr lang="en-US" sz="1600" b="0" dirty="0" err="1">
                <a:solidFill>
                  <a:schemeClr val="dk1"/>
                </a:solidFill>
              </a:rPr>
              <a:t>Kuhtreiber</a:t>
            </a:r>
            <a:r>
              <a:rPr lang="en-US" sz="1600" b="0" dirty="0">
                <a:solidFill>
                  <a:schemeClr val="dk1"/>
                </a:solidFill>
              </a:rPr>
              <a:t> et al. (2018)</a:t>
            </a:r>
          </a:p>
        </p:txBody>
      </p:sp>
      <p:pic>
        <p:nvPicPr>
          <p:cNvPr id="311" name="Google Shape;311;p23"/>
          <p:cNvPicPr preferRelativeResize="0"/>
          <p:nvPr/>
        </p:nvPicPr>
        <p:blipFill>
          <a:blip r:embed="rId3">
            <a:alphaModFix/>
            <a:grayscl/>
          </a:blip>
          <a:stretch>
            <a:fillRect/>
          </a:stretch>
        </p:blipFill>
        <p:spPr>
          <a:xfrm>
            <a:off x="499525" y="2811453"/>
            <a:ext cx="322800" cy="3228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10;p23">
            <a:extLst>
              <a:ext uri="{FF2B5EF4-FFF2-40B4-BE49-F238E27FC236}">
                <a16:creationId xmlns:a16="http://schemas.microsoft.com/office/drawing/2014/main" id="{2EAB850C-A4A5-4BD5-8C6C-640C13A8A14D}"/>
              </a:ext>
            </a:extLst>
          </p:cNvPr>
          <p:cNvSpPr txBox="1">
            <a:spLocks/>
          </p:cNvSpPr>
          <p:nvPr/>
        </p:nvSpPr>
        <p:spPr>
          <a:xfrm>
            <a:off x="879977" y="3530379"/>
            <a:ext cx="78957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US" sz="1600" b="0" dirty="0">
                <a:solidFill>
                  <a:schemeClr val="dk1"/>
                </a:solidFill>
              </a:rPr>
              <a:t>The sensitivity of the BCG injection on the glucose level is reproducing the same trends of the </a:t>
            </a:r>
            <a:r>
              <a:rPr lang="en-US" sz="1600" b="0" u="sng" dirty="0">
                <a:solidFill>
                  <a:schemeClr val="dk1"/>
                </a:solidFill>
              </a:rPr>
              <a:t>in vivo</a:t>
            </a:r>
            <a:r>
              <a:rPr lang="en-US" sz="1600" b="0" dirty="0">
                <a:solidFill>
                  <a:schemeClr val="dk1"/>
                </a:solidFill>
              </a:rPr>
              <a:t> experiment conducted by </a:t>
            </a:r>
            <a:r>
              <a:rPr lang="en-US" sz="1600" b="0" dirty="0" err="1">
                <a:solidFill>
                  <a:schemeClr val="dk1"/>
                </a:solidFill>
              </a:rPr>
              <a:t>Kuhtreiber</a:t>
            </a:r>
            <a:r>
              <a:rPr lang="en-US" sz="1600" b="0" dirty="0">
                <a:solidFill>
                  <a:schemeClr val="dk1"/>
                </a:solidFill>
              </a:rPr>
              <a:t> et al. (2020)</a:t>
            </a:r>
          </a:p>
        </p:txBody>
      </p:sp>
      <p:pic>
        <p:nvPicPr>
          <p:cNvPr id="5" name="Google Shape;311;p23">
            <a:extLst>
              <a:ext uri="{FF2B5EF4-FFF2-40B4-BE49-F238E27FC236}">
                <a16:creationId xmlns:a16="http://schemas.microsoft.com/office/drawing/2014/main" id="{09FBCCC9-82C1-3BAD-8282-92BB349D206C}"/>
              </a:ext>
            </a:extLst>
          </p:cNvPr>
          <p:cNvPicPr preferRelativeResize="0"/>
          <p:nvPr/>
        </p:nvPicPr>
        <p:blipFill>
          <a:blip r:embed="rId3">
            <a:alphaModFix/>
            <a:grayscl/>
          </a:blip>
          <a:stretch>
            <a:fillRect/>
          </a:stretch>
        </p:blipFill>
        <p:spPr>
          <a:xfrm>
            <a:off x="490577" y="3580228"/>
            <a:ext cx="322800" cy="32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4" grpId="0" build="p"/>
      <p:bldP spid="306" grpId="0" build="p"/>
      <p:bldP spid="310" grpId="0" build="p"/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3"/>
          <p:cNvSpPr txBox="1">
            <a:spLocks noGrp="1"/>
          </p:cNvSpPr>
          <p:nvPr>
            <p:ph type="body" idx="3"/>
          </p:nvPr>
        </p:nvSpPr>
        <p:spPr>
          <a:xfrm>
            <a:off x="216000" y="216000"/>
            <a:ext cx="54891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200" dirty="0"/>
              <a:t>Wrapping it up </a:t>
            </a:r>
            <a:endParaRPr sz="2200" dirty="0"/>
          </a:p>
        </p:txBody>
      </p:sp>
      <p:sp>
        <p:nvSpPr>
          <p:cNvPr id="303" name="Google Shape;303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dirty="0"/>
              <a:t>25</a:t>
            </a:fld>
            <a:endParaRPr dirty="0"/>
          </a:p>
        </p:txBody>
      </p:sp>
      <p:sp>
        <p:nvSpPr>
          <p:cNvPr id="4" name="Google Shape;304;p23">
            <a:extLst>
              <a:ext uri="{FF2B5EF4-FFF2-40B4-BE49-F238E27FC236}">
                <a16:creationId xmlns:a16="http://schemas.microsoft.com/office/drawing/2014/main" id="{68BA9F8E-4286-BA25-73F9-20197344A9E9}"/>
              </a:ext>
            </a:extLst>
          </p:cNvPr>
          <p:cNvSpPr txBox="1">
            <a:spLocks/>
          </p:cNvSpPr>
          <p:nvPr/>
        </p:nvSpPr>
        <p:spPr>
          <a:xfrm>
            <a:off x="1875083" y="1589548"/>
            <a:ext cx="6236754" cy="807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US" sz="1600" b="0" dirty="0">
                <a:solidFill>
                  <a:schemeClr val="dk1"/>
                </a:solidFill>
              </a:rPr>
              <a:t>A pre-print of the paper describing this research is available at:</a:t>
            </a:r>
          </a:p>
          <a:p>
            <a:pPr marL="0" indent="0">
              <a:spcBef>
                <a:spcPts val="0"/>
              </a:spcBef>
            </a:pPr>
            <a:r>
              <a:rPr lang="en-US" sz="2400" b="0" dirty="0">
                <a:solidFill>
                  <a:schemeClr val="accent1"/>
                </a:solidFill>
              </a:rPr>
              <a:t>https://doi.org/10.1101/2021.09.02.458659</a:t>
            </a:r>
            <a:endParaRPr lang="en-US" sz="1200" b="0" dirty="0">
              <a:solidFill>
                <a:schemeClr val="accent1"/>
              </a:solidFill>
            </a:endParaRPr>
          </a:p>
        </p:txBody>
      </p:sp>
      <p:sp>
        <p:nvSpPr>
          <p:cNvPr id="6" name="Google Shape;304;p23">
            <a:extLst>
              <a:ext uri="{FF2B5EF4-FFF2-40B4-BE49-F238E27FC236}">
                <a16:creationId xmlns:a16="http://schemas.microsoft.com/office/drawing/2014/main" id="{167DC762-E009-F65B-F5DF-4A1535EB5A2E}"/>
              </a:ext>
            </a:extLst>
          </p:cNvPr>
          <p:cNvSpPr txBox="1">
            <a:spLocks/>
          </p:cNvSpPr>
          <p:nvPr/>
        </p:nvSpPr>
        <p:spPr>
          <a:xfrm>
            <a:off x="1875083" y="2779568"/>
            <a:ext cx="6236754" cy="1312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US" sz="1600" b="0" dirty="0">
                <a:solidFill>
                  <a:schemeClr val="dk1"/>
                </a:solidFill>
              </a:rPr>
              <a:t>I am always looking for exciting projects, feel free to PM via:</a:t>
            </a:r>
          </a:p>
          <a:p>
            <a:pPr marL="0" indent="0">
              <a:spcBef>
                <a:spcPts val="0"/>
              </a:spcBef>
            </a:pPr>
            <a:endParaRPr lang="en-US" sz="1600" b="0" dirty="0">
              <a:solidFill>
                <a:schemeClr val="dk1"/>
              </a:solidFill>
            </a:endParaRPr>
          </a:p>
          <a:p>
            <a:pPr marL="0" indent="0">
              <a:spcBef>
                <a:spcPts val="0"/>
              </a:spcBef>
            </a:pPr>
            <a:r>
              <a:rPr lang="en-US" sz="2000" dirty="0">
                <a:solidFill>
                  <a:schemeClr val="dk1"/>
                </a:solidFill>
              </a:rPr>
              <a:t>t.lazebnik@ucl.ac.uk</a:t>
            </a:r>
          </a:p>
          <a:p>
            <a:pPr marL="0" indent="0">
              <a:spcBef>
                <a:spcPts val="0"/>
              </a:spcBef>
            </a:pPr>
            <a:endParaRPr lang="en-US" sz="2000" dirty="0">
              <a:solidFill>
                <a:schemeClr val="dk1"/>
              </a:solidFill>
            </a:endParaRPr>
          </a:p>
          <a:p>
            <a:pPr marL="0" indent="0">
              <a:spcBef>
                <a:spcPts val="0"/>
              </a:spcBef>
            </a:pPr>
            <a:r>
              <a:rPr lang="en-US" sz="2000" dirty="0">
                <a:solidFill>
                  <a:schemeClr val="dk1"/>
                </a:solidFill>
              </a:rPr>
              <a:t>teddylazebnik.info</a:t>
            </a:r>
          </a:p>
        </p:txBody>
      </p:sp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B14118F3-E6D1-D79A-2E6C-D1EC7A499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389" y="1734155"/>
            <a:ext cx="367041" cy="367041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low confidence">
            <a:extLst>
              <a:ext uri="{FF2B5EF4-FFF2-40B4-BE49-F238E27FC236}">
                <a16:creationId xmlns:a16="http://schemas.microsoft.com/office/drawing/2014/main" id="{AE9D2F59-FE54-31E3-379D-24928928F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389" y="3183135"/>
            <a:ext cx="367041" cy="367041"/>
          </a:xfrm>
          <a:prstGeom prst="rect">
            <a:avLst/>
          </a:prstGeom>
        </p:spPr>
      </p:pic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F6FEBC29-B5A7-E36B-6666-1843EF8C25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8389" y="3638339"/>
            <a:ext cx="367041" cy="36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5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7"/>
          <p:cNvPicPr preferRelativeResize="0"/>
          <p:nvPr/>
        </p:nvPicPr>
        <p:blipFill rotWithShape="1">
          <a:blip r:embed="rId3">
            <a:alphaModFix amt="40000"/>
          </a:blip>
          <a:srcRect t="1365" r="26707" b="12730"/>
          <a:stretch/>
        </p:blipFill>
        <p:spPr>
          <a:xfrm flipH="1">
            <a:off x="3463521" y="725325"/>
            <a:ext cx="5680476" cy="441817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7"/>
          <p:cNvSpPr txBox="1">
            <a:spLocks noGrp="1"/>
          </p:cNvSpPr>
          <p:nvPr>
            <p:ph type="body" idx="1"/>
          </p:nvPr>
        </p:nvSpPr>
        <p:spPr>
          <a:xfrm>
            <a:off x="1102700" y="1155473"/>
            <a:ext cx="75342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</a:pPr>
            <a:r>
              <a:rPr lang="en-US" sz="1600" dirty="0">
                <a:solidFill>
                  <a:schemeClr val="dk1"/>
                </a:solidFill>
              </a:rPr>
              <a:t>Motivation 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3"/>
          </p:nvPr>
        </p:nvSpPr>
        <p:spPr>
          <a:xfrm>
            <a:off x="216000" y="216000"/>
            <a:ext cx="6156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200"/>
              <a:t>Agenda</a:t>
            </a:r>
            <a:endParaRPr sz="2200"/>
          </a:p>
        </p:txBody>
      </p:sp>
      <p:sp>
        <p:nvSpPr>
          <p:cNvPr id="60" name="Google Shape;60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1102700" y="1674750"/>
            <a:ext cx="75342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</a:pPr>
            <a:r>
              <a:rPr lang="en-US" sz="1600" dirty="0">
                <a:solidFill>
                  <a:schemeClr val="dk1"/>
                </a:solidFill>
              </a:rPr>
              <a:t>Background 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62" name="Google Shape;62;p7"/>
          <p:cNvSpPr txBox="1">
            <a:spLocks noGrp="1"/>
          </p:cNvSpPr>
          <p:nvPr>
            <p:ph type="body" idx="1"/>
          </p:nvPr>
        </p:nvSpPr>
        <p:spPr>
          <a:xfrm>
            <a:off x="1087900" y="2251175"/>
            <a:ext cx="75342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</a:pPr>
            <a:r>
              <a:rPr lang="en-US" sz="1600" dirty="0">
                <a:solidFill>
                  <a:schemeClr val="dk1"/>
                </a:solidFill>
              </a:rPr>
              <a:t>Model definition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63" name="Google Shape;63;p7"/>
          <p:cNvSpPr txBox="1">
            <a:spLocks noGrp="1"/>
          </p:cNvSpPr>
          <p:nvPr>
            <p:ph type="body" idx="1"/>
          </p:nvPr>
        </p:nvSpPr>
        <p:spPr>
          <a:xfrm>
            <a:off x="1601579" y="2827600"/>
            <a:ext cx="75489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Arial"/>
              <a:buNone/>
            </a:pPr>
            <a:r>
              <a:rPr lang="en-US" sz="1600" dirty="0">
                <a:solidFill>
                  <a:schemeClr val="dk1"/>
                </a:solidFill>
              </a:rPr>
              <a:t>Biological processes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1"/>
          </p:nvPr>
        </p:nvSpPr>
        <p:spPr>
          <a:xfrm>
            <a:off x="1601579" y="3397127"/>
            <a:ext cx="75489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indent="0">
              <a:spcBef>
                <a:spcPts val="0"/>
              </a:spcBef>
            </a:pPr>
            <a:r>
              <a:rPr lang="en-US" sz="1600" dirty="0">
                <a:solidFill>
                  <a:schemeClr val="dk1"/>
                </a:solidFill>
              </a:rPr>
              <a:t>Mathematical modelling</a:t>
            </a:r>
          </a:p>
        </p:txBody>
      </p:sp>
      <p:pic>
        <p:nvPicPr>
          <p:cNvPr id="65" name="Google Shape;65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850" y="1048075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850" y="16245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102750" y="3863691"/>
            <a:ext cx="7556400" cy="533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</a:pPr>
            <a:r>
              <a:rPr lang="en-US" sz="1600" dirty="0">
                <a:solidFill>
                  <a:schemeClr val="dk1"/>
                </a:solidFill>
              </a:rPr>
              <a:t>Numerical simulation &amp; Results</a:t>
            </a:r>
            <a:r>
              <a:rPr lang="he-IL" sz="1600" dirty="0">
                <a:solidFill>
                  <a:schemeClr val="dk1"/>
                </a:solidFill>
              </a:rPr>
              <a:t> </a:t>
            </a:r>
            <a:r>
              <a:rPr lang="en-US" sz="1600" dirty="0">
                <a:solidFill>
                  <a:schemeClr val="dk1"/>
                </a:solidFill>
              </a:rPr>
              <a:t>- </a:t>
            </a:r>
            <a:br>
              <a:rPr lang="en-US" sz="1600" dirty="0">
                <a:solidFill>
                  <a:schemeClr val="dk1"/>
                </a:solidFill>
              </a:rPr>
            </a:br>
            <a:r>
              <a:rPr lang="en-US" sz="1600" dirty="0">
                <a:solidFill>
                  <a:schemeClr val="dk1"/>
                </a:solidFill>
              </a:rPr>
              <a:t>with focus on personalized treatment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68" name="Google Shape;68;p7"/>
          <p:cNvSpPr txBox="1">
            <a:spLocks noGrp="1"/>
          </p:cNvSpPr>
          <p:nvPr>
            <p:ph type="body" idx="1"/>
          </p:nvPr>
        </p:nvSpPr>
        <p:spPr>
          <a:xfrm>
            <a:off x="1102750" y="4556875"/>
            <a:ext cx="75564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</a:pPr>
            <a:r>
              <a:rPr lang="en-US" sz="1600" dirty="0">
                <a:solidFill>
                  <a:schemeClr val="dk1"/>
                </a:solidFill>
              </a:rPr>
              <a:t>Summary &amp; Conclusion</a:t>
            </a:r>
            <a:endParaRPr sz="1600" dirty="0">
              <a:solidFill>
                <a:schemeClr val="dk1"/>
              </a:solidFill>
            </a:endParaRPr>
          </a:p>
        </p:txBody>
      </p:sp>
      <p:pic>
        <p:nvPicPr>
          <p:cNvPr id="69" name="Google Shape;69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850" y="2200925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02700" y="2777350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17529" y="3346877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3850" y="3930200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3850" y="4506625"/>
            <a:ext cx="39360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uild="p"/>
      <p:bldP spid="61" grpId="0" build="p"/>
      <p:bldP spid="62" grpId="0" build="p"/>
      <p:bldP spid="63" grpId="0" build="p"/>
      <p:bldP spid="64" grpId="0" build="p"/>
      <p:bldP spid="67" grpId="0" build="p"/>
      <p:bldP spid="6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 txBox="1">
            <a:spLocks noGrp="1"/>
          </p:cNvSpPr>
          <p:nvPr>
            <p:ph type="body" idx="1"/>
          </p:nvPr>
        </p:nvSpPr>
        <p:spPr>
          <a:xfrm>
            <a:off x="629875" y="994725"/>
            <a:ext cx="7999500" cy="3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</a:pPr>
            <a:r>
              <a:rPr lang="en-US" sz="1600" dirty="0">
                <a:solidFill>
                  <a:schemeClr val="dk1"/>
                </a:solidFill>
              </a:rPr>
              <a:t>Type 1 diabetes (T1D) declared a pandemic in 1994, second in death rate in OECD countries to oncology and heart-related diseases. T1D is one of the most common chronic diseases of childhood.</a:t>
            </a:r>
          </a:p>
        </p:txBody>
      </p:sp>
      <p:sp>
        <p:nvSpPr>
          <p:cNvPr id="79" name="Google Shape;79;p8"/>
          <p:cNvSpPr txBox="1">
            <a:spLocks noGrp="1"/>
          </p:cNvSpPr>
          <p:nvPr>
            <p:ph type="body" idx="3"/>
          </p:nvPr>
        </p:nvSpPr>
        <p:spPr>
          <a:xfrm>
            <a:off x="216000" y="216000"/>
            <a:ext cx="6156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200"/>
              <a:t>Motivation</a:t>
            </a:r>
            <a:endParaRPr sz="2200"/>
          </a:p>
        </p:txBody>
      </p:sp>
      <p:sp>
        <p:nvSpPr>
          <p:cNvPr id="80" name="Google Shape;80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4887A85-B3D9-1402-3818-B077C04AA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055" y="1854485"/>
            <a:ext cx="5212840" cy="322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743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"/>
          <p:cNvSpPr txBox="1">
            <a:spLocks noGrp="1"/>
          </p:cNvSpPr>
          <p:nvPr>
            <p:ph type="body" idx="3"/>
          </p:nvPr>
        </p:nvSpPr>
        <p:spPr>
          <a:xfrm>
            <a:off x="216000" y="216000"/>
            <a:ext cx="6156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200" dirty="0"/>
              <a:t>Motivation</a:t>
            </a:r>
            <a:r>
              <a:rPr lang="he-IL" sz="2200" dirty="0"/>
              <a:t> </a:t>
            </a:r>
            <a:r>
              <a:rPr lang="en-US" sz="2200" dirty="0"/>
              <a:t>-  some statistics</a:t>
            </a:r>
            <a:endParaRPr sz="2200" dirty="0"/>
          </a:p>
        </p:txBody>
      </p:sp>
      <p:sp>
        <p:nvSpPr>
          <p:cNvPr id="80" name="Google Shape;80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6" name="Google Shape;78;p8">
            <a:extLst>
              <a:ext uri="{FF2B5EF4-FFF2-40B4-BE49-F238E27FC236}">
                <a16:creationId xmlns:a16="http://schemas.microsoft.com/office/drawing/2014/main" id="{990761FC-EF87-7E57-5EB7-245E9444FD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9875" y="994725"/>
            <a:ext cx="7999500" cy="3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</a:pPr>
            <a:r>
              <a:rPr lang="en-US" sz="1600" dirty="0">
                <a:solidFill>
                  <a:schemeClr val="dk1"/>
                </a:solidFill>
              </a:rPr>
              <a:t>According to the US Diabetes Association, in 2019:</a:t>
            </a:r>
          </a:p>
          <a:p>
            <a:pPr marL="0" lvl="0" indent="0">
              <a:spcBef>
                <a:spcPts val="0"/>
              </a:spcBef>
            </a:pPr>
            <a:endParaRPr lang="en-US" sz="1600" b="0" dirty="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</a:pPr>
            <a:endParaRPr sz="1600" b="0" dirty="0">
              <a:solidFill>
                <a:schemeClr val="dk1"/>
              </a:solidFill>
            </a:endParaRPr>
          </a:p>
          <a:p>
            <a:pPr lvl="0" indent="-330200">
              <a:spcBef>
                <a:spcPts val="0"/>
              </a:spcBef>
              <a:buClr>
                <a:schemeClr val="dk1"/>
              </a:buClr>
              <a:buSzPts val="1600"/>
              <a:buChar char="●"/>
            </a:pPr>
            <a:r>
              <a:rPr lang="en-US" sz="1600" b="0" dirty="0">
                <a:solidFill>
                  <a:schemeClr val="dk1"/>
                </a:solidFill>
              </a:rPr>
              <a:t>Diabetes was the seventh leading cause of death with 283K death certificates mentioning it as a leading cause.</a:t>
            </a:r>
            <a:br>
              <a:rPr lang="en-US" sz="1600" b="0" dirty="0">
                <a:solidFill>
                  <a:schemeClr val="dk1"/>
                </a:solidFill>
              </a:rPr>
            </a:br>
            <a:endParaRPr lang="en-US" sz="1600" b="0" dirty="0">
              <a:solidFill>
                <a:schemeClr val="dk1"/>
              </a:solidFill>
            </a:endParaRPr>
          </a:p>
          <a:p>
            <a:pPr lvl="0" indent="-330200">
              <a:spcBef>
                <a:spcPts val="0"/>
              </a:spcBef>
              <a:buClr>
                <a:schemeClr val="dk1"/>
              </a:buClr>
              <a:buSzPts val="1600"/>
              <a:buChar char="●"/>
            </a:pPr>
            <a:endParaRPr sz="1600" b="0" dirty="0">
              <a:solidFill>
                <a:schemeClr val="dk1"/>
              </a:solidFill>
            </a:endParaRPr>
          </a:p>
          <a:p>
            <a:pPr lvl="0" indent="-330200">
              <a:spcBef>
                <a:spcPts val="0"/>
              </a:spcBef>
              <a:buClr>
                <a:schemeClr val="dk1"/>
              </a:buClr>
              <a:buSzPts val="1600"/>
              <a:buChar char="●"/>
            </a:pPr>
            <a:r>
              <a:rPr lang="en-US" sz="1600" b="0" dirty="0">
                <a:solidFill>
                  <a:schemeClr val="dk1"/>
                </a:solidFill>
              </a:rPr>
              <a:t>Total cost of diagnosed diabetes was $327B with $237 in direct costs and $90B from reduced productivity. </a:t>
            </a:r>
            <a:br>
              <a:rPr lang="en-US" sz="1600" b="0" dirty="0">
                <a:solidFill>
                  <a:schemeClr val="dk1"/>
                </a:solidFill>
              </a:rPr>
            </a:br>
            <a:br>
              <a:rPr lang="en-US" sz="1600" b="0" dirty="0">
                <a:solidFill>
                  <a:schemeClr val="dk1"/>
                </a:solidFill>
              </a:rPr>
            </a:br>
            <a:endParaRPr sz="1600" b="0" dirty="0">
              <a:solidFill>
                <a:schemeClr val="dk1"/>
              </a:solidFill>
            </a:endParaRPr>
          </a:p>
          <a:p>
            <a:pPr lvl="0" indent="-330200">
              <a:spcBef>
                <a:spcPts val="0"/>
              </a:spcBef>
              <a:buClr>
                <a:schemeClr val="dk1"/>
              </a:buClr>
              <a:buSzPts val="1600"/>
              <a:buChar char="●"/>
            </a:pPr>
            <a:r>
              <a:rPr lang="en-US" sz="1600" b="0" dirty="0">
                <a:solidFill>
                  <a:schemeClr val="dk1"/>
                </a:solidFill>
              </a:rPr>
              <a:t>1.9 million Americans, or 0.56% of the USA population, had T1D.</a:t>
            </a:r>
          </a:p>
        </p:txBody>
      </p:sp>
    </p:spTree>
    <p:extLst>
      <p:ext uri="{BB962C8B-B14F-4D97-AF65-F5344CB8AC3E}">
        <p14:creationId xmlns:p14="http://schemas.microsoft.com/office/powerpoint/2010/main" val="3314894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 txBox="1">
            <a:spLocks noGrp="1"/>
          </p:cNvSpPr>
          <p:nvPr>
            <p:ph type="body" idx="1"/>
          </p:nvPr>
        </p:nvSpPr>
        <p:spPr>
          <a:xfrm>
            <a:off x="629875" y="994725"/>
            <a:ext cx="7999500" cy="3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</a:pPr>
            <a:r>
              <a:rPr lang="en-US" sz="1600" dirty="0">
                <a:solidFill>
                  <a:schemeClr val="dk1"/>
                </a:solidFill>
              </a:rPr>
              <a:t>According to the American diabetes association, symptoms:</a:t>
            </a:r>
          </a:p>
          <a:p>
            <a:pPr marL="0" lvl="0" indent="0">
              <a:spcBef>
                <a:spcPts val="0"/>
              </a:spcBef>
            </a:pPr>
            <a:endParaRPr lang="en-US" sz="1600" b="0" dirty="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</a:pPr>
            <a:endParaRPr sz="1600" b="0" dirty="0">
              <a:solidFill>
                <a:schemeClr val="dk1"/>
              </a:solidFill>
            </a:endParaRPr>
          </a:p>
          <a:p>
            <a:pPr lvl="0" indent="-330200">
              <a:spcBef>
                <a:spcPts val="0"/>
              </a:spcBef>
              <a:buClr>
                <a:schemeClr val="dk1"/>
              </a:buClr>
              <a:buSzPts val="1600"/>
              <a:buChar char="●"/>
            </a:pPr>
            <a:r>
              <a:rPr lang="en-US" sz="1600" b="0" dirty="0">
                <a:solidFill>
                  <a:schemeClr val="dk1"/>
                </a:solidFill>
              </a:rPr>
              <a:t>Feeling more thirsty than usual.</a:t>
            </a:r>
            <a:br>
              <a:rPr lang="en-US" sz="1600" b="0" dirty="0">
                <a:solidFill>
                  <a:schemeClr val="dk1"/>
                </a:solidFill>
              </a:rPr>
            </a:br>
            <a:endParaRPr lang="en-US" sz="1600" b="0" dirty="0">
              <a:solidFill>
                <a:schemeClr val="dk1"/>
              </a:solidFill>
            </a:endParaRPr>
          </a:p>
          <a:p>
            <a:pPr lvl="0" indent="-330200">
              <a:spcBef>
                <a:spcPts val="0"/>
              </a:spcBef>
              <a:buClr>
                <a:schemeClr val="dk1"/>
              </a:buClr>
              <a:buSzPts val="1600"/>
              <a:buChar char="●"/>
            </a:pPr>
            <a:endParaRPr sz="1600" b="0" dirty="0">
              <a:solidFill>
                <a:schemeClr val="dk1"/>
              </a:solidFill>
            </a:endParaRPr>
          </a:p>
          <a:p>
            <a:pPr lvl="0" indent="-330200">
              <a:spcBef>
                <a:spcPts val="0"/>
              </a:spcBef>
              <a:buClr>
                <a:schemeClr val="dk1"/>
              </a:buClr>
              <a:buSzPts val="1600"/>
              <a:buChar char="●"/>
            </a:pPr>
            <a:r>
              <a:rPr lang="en-US" sz="1600" b="0" dirty="0">
                <a:solidFill>
                  <a:schemeClr val="dk1"/>
                </a:solidFill>
              </a:rPr>
              <a:t>Feeling very hungry.</a:t>
            </a:r>
            <a:br>
              <a:rPr lang="en-US" sz="1600" b="0" dirty="0">
                <a:solidFill>
                  <a:schemeClr val="dk1"/>
                </a:solidFill>
              </a:rPr>
            </a:br>
            <a:endParaRPr lang="en-US" sz="1600" b="0" dirty="0">
              <a:solidFill>
                <a:schemeClr val="dk1"/>
              </a:solidFill>
            </a:endParaRPr>
          </a:p>
          <a:p>
            <a:pPr lvl="0" indent="-330200">
              <a:spcBef>
                <a:spcPts val="0"/>
              </a:spcBef>
              <a:buClr>
                <a:schemeClr val="dk1"/>
              </a:buClr>
              <a:buSzPts val="1600"/>
              <a:buChar char="●"/>
            </a:pPr>
            <a:endParaRPr lang="en-US" sz="1600" b="0" dirty="0">
              <a:solidFill>
                <a:schemeClr val="dk1"/>
              </a:solidFill>
            </a:endParaRPr>
          </a:p>
          <a:p>
            <a:pPr lvl="0" indent="-330200">
              <a:spcBef>
                <a:spcPts val="0"/>
              </a:spcBef>
              <a:buClr>
                <a:schemeClr val="dk1"/>
              </a:buClr>
              <a:buSzPts val="1600"/>
              <a:buChar char="●"/>
            </a:pPr>
            <a:r>
              <a:rPr lang="en-US" sz="1600" b="0" dirty="0">
                <a:solidFill>
                  <a:schemeClr val="dk1"/>
                </a:solidFill>
              </a:rPr>
              <a:t>Feeling irritable or having other mood changes.</a:t>
            </a:r>
            <a:br>
              <a:rPr lang="en-US" sz="1600" b="0" dirty="0">
                <a:solidFill>
                  <a:schemeClr val="dk1"/>
                </a:solidFill>
              </a:rPr>
            </a:br>
            <a:endParaRPr lang="en-US" sz="1600" b="0" dirty="0">
              <a:solidFill>
                <a:schemeClr val="dk1"/>
              </a:solidFill>
            </a:endParaRPr>
          </a:p>
          <a:p>
            <a:pPr lvl="0" indent="-330200">
              <a:spcBef>
                <a:spcPts val="0"/>
              </a:spcBef>
              <a:buClr>
                <a:schemeClr val="dk1"/>
              </a:buClr>
              <a:buSzPts val="1600"/>
              <a:buChar char="●"/>
            </a:pPr>
            <a:endParaRPr lang="en-US" sz="1600" b="0" dirty="0">
              <a:solidFill>
                <a:schemeClr val="dk1"/>
              </a:solidFill>
            </a:endParaRPr>
          </a:p>
          <a:p>
            <a:pPr lvl="0" indent="-330200">
              <a:spcBef>
                <a:spcPts val="0"/>
              </a:spcBef>
              <a:buClr>
                <a:schemeClr val="dk1"/>
              </a:buClr>
              <a:buSzPts val="1600"/>
              <a:buChar char="●"/>
            </a:pPr>
            <a:r>
              <a:rPr lang="en-US" sz="1600" b="0" dirty="0">
                <a:solidFill>
                  <a:schemeClr val="dk1"/>
                </a:solidFill>
              </a:rPr>
              <a:t>Having blurry vision.</a:t>
            </a:r>
            <a:br>
              <a:rPr lang="en-US" sz="1600" b="0" dirty="0">
                <a:solidFill>
                  <a:schemeClr val="dk1"/>
                </a:solidFill>
              </a:rPr>
            </a:br>
            <a:endParaRPr lang="en-US" sz="1600" b="0" dirty="0">
              <a:solidFill>
                <a:schemeClr val="dk1"/>
              </a:solidFill>
            </a:endParaRPr>
          </a:p>
          <a:p>
            <a:pPr lvl="0" indent="-330200">
              <a:spcBef>
                <a:spcPts val="0"/>
              </a:spcBef>
              <a:buClr>
                <a:schemeClr val="dk1"/>
              </a:buClr>
              <a:buSzPts val="1600"/>
              <a:buChar char="●"/>
            </a:pPr>
            <a:endParaRPr sz="1600" b="0" dirty="0">
              <a:solidFill>
                <a:schemeClr val="dk1"/>
              </a:solidFill>
            </a:endParaRPr>
          </a:p>
        </p:txBody>
      </p:sp>
      <p:sp>
        <p:nvSpPr>
          <p:cNvPr id="79" name="Google Shape;79;p8"/>
          <p:cNvSpPr txBox="1">
            <a:spLocks noGrp="1"/>
          </p:cNvSpPr>
          <p:nvPr>
            <p:ph type="body" idx="3"/>
          </p:nvPr>
        </p:nvSpPr>
        <p:spPr>
          <a:xfrm>
            <a:off x="216000" y="216000"/>
            <a:ext cx="6156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200" dirty="0"/>
              <a:t>Background – symptoms</a:t>
            </a:r>
          </a:p>
        </p:txBody>
      </p:sp>
      <p:sp>
        <p:nvSpPr>
          <p:cNvPr id="80" name="Google Shape;80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253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 txBox="1">
            <a:spLocks noGrp="1"/>
          </p:cNvSpPr>
          <p:nvPr>
            <p:ph type="body" idx="1"/>
          </p:nvPr>
        </p:nvSpPr>
        <p:spPr>
          <a:xfrm>
            <a:off x="629875" y="994725"/>
            <a:ext cx="7999500" cy="3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en-US" sz="1600" b="0" dirty="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</a:pPr>
            <a:endParaRPr lang="en-US" altLang="en-US" sz="1600" b="0" dirty="0">
              <a:solidFill>
                <a:schemeClr val="dk1"/>
              </a:solidFill>
            </a:endParaRP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sz="1600" b="0" dirty="0">
                <a:solidFill>
                  <a:schemeClr val="dk1"/>
                </a:solidFill>
              </a:rPr>
              <a:t>BCG is an attenuated non-pathogenic strain of Mycobacterium </a:t>
            </a:r>
            <a:r>
              <a:rPr lang="en-US" altLang="en-US" sz="1600" b="0" dirty="0" err="1">
                <a:solidFill>
                  <a:schemeClr val="dk1"/>
                </a:solidFill>
              </a:rPr>
              <a:t>bovis</a:t>
            </a:r>
            <a:r>
              <a:rPr lang="en-US" altLang="en-US" sz="1600" b="0" dirty="0">
                <a:solidFill>
                  <a:schemeClr val="dk1"/>
                </a:solidFill>
              </a:rPr>
              <a:t> used as a vaccine for the prevention of tuberculosis</a:t>
            </a:r>
            <a:r>
              <a:rPr lang="ru-RU" altLang="en-US" sz="1600" b="0" dirty="0">
                <a:solidFill>
                  <a:schemeClr val="dk1"/>
                </a:solidFill>
              </a:rPr>
              <a:t>.</a:t>
            </a:r>
          </a:p>
          <a:p>
            <a:pPr marL="0" lvl="0" indent="0">
              <a:spcBef>
                <a:spcPts val="0"/>
              </a:spcBef>
            </a:pPr>
            <a:endParaRPr lang="en-US" altLang="en-US" sz="1600" b="0" dirty="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</a:pPr>
            <a:endParaRPr lang="en-US" altLang="en-US" sz="1600" b="0" dirty="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</a:pPr>
            <a:endParaRPr lang="ru-RU" altLang="en-US" sz="1600" b="0" dirty="0">
              <a:solidFill>
                <a:schemeClr val="dk1"/>
              </a:solidFill>
            </a:endParaRP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sz="1600" b="0" dirty="0">
                <a:solidFill>
                  <a:schemeClr val="dk1"/>
                </a:solidFill>
              </a:rPr>
              <a:t>1884: Kock demonstrates Mycobacterium tuberculosis</a:t>
            </a:r>
            <a:r>
              <a:rPr lang="ru-RU" altLang="en-US" sz="1600" b="0" dirty="0">
                <a:solidFill>
                  <a:schemeClr val="dk1"/>
                </a:solidFill>
              </a:rPr>
              <a:t>.</a:t>
            </a:r>
          </a:p>
          <a:p>
            <a:pPr marL="0" lvl="0" indent="0">
              <a:spcBef>
                <a:spcPts val="0"/>
              </a:spcBef>
            </a:pPr>
            <a:endParaRPr lang="en-US" altLang="en-US" sz="1600" b="0" dirty="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</a:pPr>
            <a:br>
              <a:rPr lang="en-US" altLang="en-US" sz="1600" b="0" dirty="0">
                <a:solidFill>
                  <a:schemeClr val="dk1"/>
                </a:solidFill>
              </a:rPr>
            </a:br>
            <a:endParaRPr lang="ru-RU" altLang="en-US" sz="1600" b="0" dirty="0">
              <a:solidFill>
                <a:schemeClr val="dk1"/>
              </a:solidFill>
            </a:endParaRP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sz="1600" b="0" dirty="0">
                <a:solidFill>
                  <a:schemeClr val="dk1"/>
                </a:solidFill>
              </a:rPr>
              <a:t>1894: Calmette &amp; Guerin begin race for tuberculosis vaccine at Institute Pasteur, France</a:t>
            </a:r>
            <a:r>
              <a:rPr lang="ru-RU" altLang="en-US" sz="1600" b="0" dirty="0">
                <a:solidFill>
                  <a:schemeClr val="dk1"/>
                </a:solidFill>
              </a:rPr>
              <a:t>.</a:t>
            </a:r>
            <a:endParaRPr lang="ru-RU" sz="1600" dirty="0">
              <a:solidFill>
                <a:schemeClr val="dk1"/>
              </a:solidFill>
              <a:latin typeface="Arial Narrow" panose="020B0606020202030204" pitchFamily="34" charset="0"/>
            </a:endParaRP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80" name="Google Shape;80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" name="Google Shape;79;p8">
            <a:extLst>
              <a:ext uri="{FF2B5EF4-FFF2-40B4-BE49-F238E27FC236}">
                <a16:creationId xmlns:a16="http://schemas.microsoft.com/office/drawing/2014/main" id="{36A5CCAC-6E93-1190-4C08-7D94373D656A}"/>
              </a:ext>
            </a:extLst>
          </p:cNvPr>
          <p:cNvSpPr txBox="1">
            <a:spLocks/>
          </p:cNvSpPr>
          <p:nvPr/>
        </p:nvSpPr>
        <p:spPr>
          <a:xfrm>
            <a:off x="216000" y="216000"/>
            <a:ext cx="6156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</a:pPr>
            <a:r>
              <a:rPr lang="en-US" sz="2200" dirty="0"/>
              <a:t>Background</a:t>
            </a:r>
            <a:r>
              <a:rPr lang="ru-RU" sz="2200" dirty="0"/>
              <a:t>: </a:t>
            </a:r>
            <a:r>
              <a:rPr lang="en-US" sz="2200" dirty="0"/>
              <a:t>The </a:t>
            </a:r>
            <a:r>
              <a:rPr lang="en-US" sz="2200" i="1" dirty="0"/>
              <a:t>amazing </a:t>
            </a:r>
            <a:r>
              <a:rPr lang="en-US" sz="2200" dirty="0"/>
              <a:t>BCG</a:t>
            </a:r>
          </a:p>
        </p:txBody>
      </p:sp>
    </p:spTree>
    <p:extLst>
      <p:ext uri="{BB962C8B-B14F-4D97-AF65-F5344CB8AC3E}">
        <p14:creationId xmlns:p14="http://schemas.microsoft.com/office/powerpoint/2010/main" val="2579789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 txBox="1">
            <a:spLocks noGrp="1"/>
          </p:cNvSpPr>
          <p:nvPr>
            <p:ph type="body" idx="1"/>
          </p:nvPr>
        </p:nvSpPr>
        <p:spPr>
          <a:xfrm>
            <a:off x="629875" y="994725"/>
            <a:ext cx="7999500" cy="3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en-US" sz="1600" b="0" dirty="0">
              <a:solidFill>
                <a:schemeClr val="dk1"/>
              </a:solidFill>
            </a:endParaRP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en-US" sz="1600" b="0" dirty="0">
              <a:solidFill>
                <a:schemeClr val="dk1"/>
              </a:solidFill>
            </a:endParaRP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sz="1600" b="0" dirty="0">
                <a:solidFill>
                  <a:schemeClr val="dk1"/>
                </a:solidFill>
              </a:rPr>
              <a:t>1929: Pearl in autopsy studies notes protective effect of BCG against cancer</a:t>
            </a:r>
            <a:r>
              <a:rPr lang="ru-RU" altLang="en-US" sz="1600" b="0" dirty="0">
                <a:solidFill>
                  <a:schemeClr val="dk1"/>
                </a:solidFill>
              </a:rPr>
              <a:t>.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en-US" sz="1600" b="0" dirty="0">
              <a:solidFill>
                <a:schemeClr val="dk1"/>
              </a:solidFill>
            </a:endParaRP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ru-RU" altLang="en-US" sz="1600" b="0" dirty="0">
              <a:solidFill>
                <a:schemeClr val="dk1"/>
              </a:solidFill>
            </a:endParaRP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sz="1600" b="0" dirty="0">
                <a:solidFill>
                  <a:schemeClr val="dk1"/>
                </a:solidFill>
              </a:rPr>
              <a:t>1976: Dr. Alvaro Morales published paper in the Journal of Urology on the use of intravesical BCG for the bladder cancer</a:t>
            </a:r>
            <a:r>
              <a:rPr lang="ru-RU" altLang="en-US" sz="1600" b="0" dirty="0">
                <a:solidFill>
                  <a:schemeClr val="dk1"/>
                </a:solidFill>
              </a:rPr>
              <a:t>.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en-US" sz="1600" b="0" dirty="0">
              <a:solidFill>
                <a:schemeClr val="dk1"/>
              </a:solidFill>
            </a:endParaRP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ru-RU" altLang="en-US" sz="1600" b="0" dirty="0">
              <a:solidFill>
                <a:schemeClr val="dk1"/>
              </a:solidFill>
            </a:endParaRP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dk1"/>
                </a:solidFill>
              </a:rPr>
              <a:t>2017: BCG has shown promise for the treatment of malignancies, such as melanoma leukemia and lymphoma.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600" b="0" dirty="0">
              <a:solidFill>
                <a:schemeClr val="dk1"/>
              </a:solidFill>
            </a:endParaRP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600" b="0" dirty="0">
              <a:solidFill>
                <a:schemeClr val="dk1"/>
              </a:solidFill>
            </a:endParaRP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dk1"/>
                </a:solidFill>
              </a:rPr>
              <a:t> 2022: Multiple BCG vaccinations for prevention of COVID-19 and other infectious diseases in Type 1 diabetes.</a:t>
            </a:r>
            <a:endParaRPr lang="ru-RU" altLang="en-US" sz="1600" b="0" dirty="0">
              <a:solidFill>
                <a:schemeClr val="dk1"/>
              </a:solidFill>
            </a:endParaRP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ru-RU" sz="1600" dirty="0">
              <a:solidFill>
                <a:schemeClr val="dk1"/>
              </a:solidFill>
              <a:latin typeface="Arial Narrow" panose="020B0606020202030204" pitchFamily="34" charset="0"/>
            </a:endParaRP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80" name="Google Shape;80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" name="Google Shape;79;p8">
            <a:extLst>
              <a:ext uri="{FF2B5EF4-FFF2-40B4-BE49-F238E27FC236}">
                <a16:creationId xmlns:a16="http://schemas.microsoft.com/office/drawing/2014/main" id="{36A5CCAC-6E93-1190-4C08-7D94373D656A}"/>
              </a:ext>
            </a:extLst>
          </p:cNvPr>
          <p:cNvSpPr txBox="1">
            <a:spLocks/>
          </p:cNvSpPr>
          <p:nvPr/>
        </p:nvSpPr>
        <p:spPr>
          <a:xfrm>
            <a:off x="216000" y="186263"/>
            <a:ext cx="6156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</a:pPr>
            <a:r>
              <a:rPr lang="en-US" sz="2200" dirty="0"/>
              <a:t>Background</a:t>
            </a:r>
            <a:r>
              <a:rPr lang="ru-RU" sz="2200" dirty="0"/>
              <a:t>: </a:t>
            </a:r>
            <a:r>
              <a:rPr lang="en-US" sz="2200" dirty="0"/>
              <a:t>The </a:t>
            </a:r>
            <a:r>
              <a:rPr lang="en-US" sz="2200" i="1" dirty="0"/>
              <a:t>amazing </a:t>
            </a:r>
            <a:r>
              <a:rPr lang="en-US" sz="2200" dirty="0"/>
              <a:t>BCG (cont.)</a:t>
            </a:r>
          </a:p>
        </p:txBody>
      </p:sp>
    </p:spTree>
    <p:extLst>
      <p:ext uri="{BB962C8B-B14F-4D97-AF65-F5344CB8AC3E}">
        <p14:creationId xmlns:p14="http://schemas.microsoft.com/office/powerpoint/2010/main" val="1553427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 txBox="1">
            <a:spLocks noGrp="1"/>
          </p:cNvSpPr>
          <p:nvPr>
            <p:ph type="body" idx="1"/>
          </p:nvPr>
        </p:nvSpPr>
        <p:spPr>
          <a:xfrm>
            <a:off x="629875" y="994725"/>
            <a:ext cx="7999500" cy="3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</a:pPr>
            <a:r>
              <a:rPr lang="en-US" sz="1600" dirty="0">
                <a:solidFill>
                  <a:schemeClr val="dk1"/>
                </a:solidFill>
              </a:rPr>
              <a:t>Conducted a randomized eight-year-long prospective examination of T1D patients with the long-term disease who received two doses of BCG vaccine </a:t>
            </a:r>
          </a:p>
        </p:txBody>
      </p:sp>
      <p:sp>
        <p:nvSpPr>
          <p:cNvPr id="79" name="Google Shape;79;p8"/>
          <p:cNvSpPr txBox="1">
            <a:spLocks noGrp="1"/>
          </p:cNvSpPr>
          <p:nvPr>
            <p:ph type="body" idx="3"/>
          </p:nvPr>
        </p:nvSpPr>
        <p:spPr>
          <a:xfrm>
            <a:off x="326836" y="4739925"/>
            <a:ext cx="8187289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* W. M. </a:t>
            </a:r>
            <a:r>
              <a:rPr lang="en-US" sz="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Kuhtreiber</a:t>
            </a:r>
            <a:r>
              <a:rPr lang="en-US" sz="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L. Tran, T. Kim, M. Dybala, B. Nguyen, S. </a:t>
            </a:r>
            <a:r>
              <a:rPr lang="en-US" sz="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Plager</a:t>
            </a:r>
            <a:r>
              <a:rPr lang="en-US" sz="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D. Huang, S. Janes, A. </a:t>
            </a:r>
            <a:r>
              <a:rPr lang="en-US" sz="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Defusco</a:t>
            </a:r>
            <a:r>
              <a:rPr lang="en-US" sz="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D. Baum, H. Zheng, and D. L. </a:t>
            </a:r>
            <a:r>
              <a:rPr lang="en-US" sz="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Faustman</a:t>
            </a:r>
            <a:r>
              <a:rPr lang="en-US" sz="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“Long-term reduction in hyperglycemia in advanced type 1 diabetes: the value of induced aerobic glycolysis with BCG vaccinations”. In: NPJ vaccines 3.23 (2018).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80" name="Google Shape;80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" name="Google Shape;79;p8">
            <a:extLst>
              <a:ext uri="{FF2B5EF4-FFF2-40B4-BE49-F238E27FC236}">
                <a16:creationId xmlns:a16="http://schemas.microsoft.com/office/drawing/2014/main" id="{36A5CCAC-6E93-1190-4C08-7D94373D656A}"/>
              </a:ext>
            </a:extLst>
          </p:cNvPr>
          <p:cNvSpPr txBox="1">
            <a:spLocks/>
          </p:cNvSpPr>
          <p:nvPr/>
        </p:nvSpPr>
        <p:spPr>
          <a:xfrm>
            <a:off x="216000" y="216000"/>
            <a:ext cx="6156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</a:pPr>
            <a:r>
              <a:rPr lang="en-US" sz="2200" dirty="0"/>
              <a:t>Background – </a:t>
            </a:r>
            <a:r>
              <a:rPr lang="en-US" sz="2200" dirty="0" err="1"/>
              <a:t>Kuhtreiber</a:t>
            </a:r>
            <a:r>
              <a:rPr lang="en-US" sz="2200" dirty="0"/>
              <a:t> et al. (2018)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1148BC-82E6-95FB-FA55-DEA2FC078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238" y="1614055"/>
            <a:ext cx="3703337" cy="30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57491"/>
      </p:ext>
    </p:extLst>
  </p:cSld>
  <p:clrMapOvr>
    <a:masterClrMapping/>
  </p:clrMapOvr>
</p:sld>
</file>

<file path=ppt/theme/theme1.xml><?xml version="1.0" encoding="utf-8"?>
<a:theme xmlns:a="http://schemas.openxmlformats.org/drawingml/2006/main" name="4_Custom Design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2204</TotalTime>
  <Words>986</Words>
  <Application>Microsoft Office PowerPoint</Application>
  <PresentationFormat>On-screen Show (16:9)</PresentationFormat>
  <Paragraphs>165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Arial Narrow</vt:lpstr>
      <vt:lpstr>Calibri</vt:lpstr>
      <vt:lpstr>Cambria Math</vt:lpstr>
      <vt:lpstr>4_Custom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Lazebnik, Teddy</cp:lastModifiedBy>
  <cp:revision>76</cp:revision>
  <dcterms:modified xsi:type="dcterms:W3CDTF">2022-09-19T12:20:43Z</dcterms:modified>
</cp:coreProperties>
</file>